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86" r:id="rId7"/>
    <p:sldId id="262" r:id="rId8"/>
    <p:sldId id="263" r:id="rId9"/>
    <p:sldId id="266" r:id="rId10"/>
    <p:sldId id="267" r:id="rId11"/>
    <p:sldId id="268" r:id="rId12"/>
    <p:sldId id="269" r:id="rId13"/>
    <p:sldId id="271" r:id="rId14"/>
    <p:sldId id="272" r:id="rId15"/>
    <p:sldId id="273" r:id="rId16"/>
    <p:sldId id="274" r:id="rId17"/>
    <p:sldId id="279" r:id="rId18"/>
    <p:sldId id="275" r:id="rId19"/>
    <p:sldId id="280" r:id="rId20"/>
    <p:sldId id="282" r:id="rId21"/>
    <p:sldId id="283" r:id="rId22"/>
    <p:sldId id="285" r:id="rId23"/>
    <p:sldId id="287" r:id="rId24"/>
    <p:sldId id="276" r:id="rId25"/>
    <p:sldId id="284" r:id="rId26"/>
    <p:sldId id="281" r:id="rId27"/>
    <p:sldId id="277" r:id="rId28"/>
    <p:sldId id="27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שיר בנטבו" initials="שב" lastIdx="1" clrIdx="0">
    <p:extLst>
      <p:ext uri="{19B8F6BF-5375-455C-9EA6-DF929625EA0E}">
        <p15:presenceInfo xmlns:p15="http://schemas.microsoft.com/office/powerpoint/2012/main" userId="שיר בנטבו"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8D"/>
    <a:srgbClr val="A7A7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2" autoAdjust="0"/>
    <p:restoredTop sz="94660"/>
  </p:normalViewPr>
  <p:slideViewPr>
    <p:cSldViewPr snapToGrid="0">
      <p:cViewPr varScale="1">
        <p:scale>
          <a:sx n="101" d="100"/>
          <a:sy n="101" d="100"/>
        </p:scale>
        <p:origin x="132"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A27AF5-5A4D-4DC4-B9C1-C95AB2FDF523}" type="datetimeFigureOut">
              <a:rPr lang="en-US" smtClean="0"/>
              <a:t>12/31/2018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A23E5C6-AF81-49FE-83D0-3B3377A0D69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915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A27AF5-5A4D-4DC4-B9C1-C95AB2FDF523}" type="datetimeFigureOut">
              <a:rPr lang="en-US" smtClean="0"/>
              <a:t>12/31/2018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E5C6-AF81-49FE-83D0-3B3377A0D69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119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A27AF5-5A4D-4DC4-B9C1-C95AB2FDF523}" type="datetimeFigureOut">
              <a:rPr lang="en-US" smtClean="0"/>
              <a:t>12/31/2018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E5C6-AF81-49FE-83D0-3B3377A0D69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441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A27AF5-5A4D-4DC4-B9C1-C95AB2FDF523}" type="datetimeFigureOut">
              <a:rPr lang="en-US" smtClean="0"/>
              <a:t>12/31/2018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E5C6-AF81-49FE-83D0-3B3377A0D69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1756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A27AF5-5A4D-4DC4-B9C1-C95AB2FDF523}" type="datetimeFigureOut">
              <a:rPr lang="en-US" smtClean="0"/>
              <a:t>12/31/2018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E5C6-AF81-49FE-83D0-3B3377A0D69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0293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A27AF5-5A4D-4DC4-B9C1-C95AB2FDF523}" type="datetimeFigureOut">
              <a:rPr lang="en-US" smtClean="0"/>
              <a:t>12/31/2018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3E5C6-AF81-49FE-83D0-3B3377A0D69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747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A27AF5-5A4D-4DC4-B9C1-C95AB2FDF523}" type="datetimeFigureOut">
              <a:rPr lang="en-US" smtClean="0"/>
              <a:t>12/31/2018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3E5C6-AF81-49FE-83D0-3B3377A0D69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8381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A27AF5-5A4D-4DC4-B9C1-C95AB2FDF523}" type="datetimeFigureOut">
              <a:rPr lang="en-US" smtClean="0"/>
              <a:t>12/31/2018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3E5C6-AF81-49FE-83D0-3B3377A0D69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5825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A27AF5-5A4D-4DC4-B9C1-C95AB2FDF523}" type="datetimeFigureOut">
              <a:rPr lang="en-US" smtClean="0"/>
              <a:t>12/31/2018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3E5C6-AF81-49FE-83D0-3B3377A0D69E}" type="slidenum">
              <a:rPr lang="en-US" smtClean="0"/>
              <a:t>‹#›</a:t>
            </a:fld>
            <a:endParaRPr lang="en-US"/>
          </a:p>
        </p:txBody>
      </p:sp>
    </p:spTree>
    <p:extLst>
      <p:ext uri="{BB962C8B-B14F-4D97-AF65-F5344CB8AC3E}">
        <p14:creationId xmlns:p14="http://schemas.microsoft.com/office/powerpoint/2010/main" val="4012220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A27AF5-5A4D-4DC4-B9C1-C95AB2FDF523}" type="datetimeFigureOut">
              <a:rPr lang="en-US" smtClean="0"/>
              <a:t>12/31/2018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3E5C6-AF81-49FE-83D0-3B3377A0D69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2106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DA27AF5-5A4D-4DC4-B9C1-C95AB2FDF523}" type="datetimeFigureOut">
              <a:rPr lang="en-US" smtClean="0"/>
              <a:t>12/31/2018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A23E5C6-AF81-49FE-83D0-3B3377A0D69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7650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DA27AF5-5A4D-4DC4-B9C1-C95AB2FDF523}" type="datetimeFigureOut">
              <a:rPr lang="en-US" smtClean="0"/>
              <a:t>12/31/2018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A23E5C6-AF81-49FE-83D0-3B3377A0D69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921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2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8.xml"/><Relationship Id="rId5" Type="http://schemas.openxmlformats.org/officeDocument/2006/relationships/image" Target="../media/image19.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 Target="slide18.xml"/><Relationship Id="rId5" Type="http://schemas.openxmlformats.org/officeDocument/2006/relationships/image" Target="../media/image20.pn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slide" Target="slide18.xml"/><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package" Target="../embeddings/Microsoft_Word_Document.docx"/></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7EAD-7467-4D6A-B550-814ED7AC2955}"/>
              </a:ext>
            </a:extLst>
          </p:cNvPr>
          <p:cNvSpPr>
            <a:spLocks noGrp="1"/>
          </p:cNvSpPr>
          <p:nvPr>
            <p:ph type="ctrTitle"/>
          </p:nvPr>
        </p:nvSpPr>
        <p:spPr>
          <a:xfrm>
            <a:off x="2046723" y="802298"/>
            <a:ext cx="8637073" cy="2541431"/>
          </a:xfrm>
        </p:spPr>
        <p:txBody>
          <a:bodyPr/>
          <a:lstStyle/>
          <a:p>
            <a:pPr algn="ctr"/>
            <a:r>
              <a:rPr lang="en-US" dirty="0"/>
              <a:t>Perfect Match</a:t>
            </a:r>
          </a:p>
        </p:txBody>
      </p:sp>
      <p:sp>
        <p:nvSpPr>
          <p:cNvPr id="3" name="Subtitle 2">
            <a:extLst>
              <a:ext uri="{FF2B5EF4-FFF2-40B4-BE49-F238E27FC236}">
                <a16:creationId xmlns:a16="http://schemas.microsoft.com/office/drawing/2014/main" id="{DEA0927A-2B78-4D91-95D7-D9CF6135BAB8}"/>
              </a:ext>
            </a:extLst>
          </p:cNvPr>
          <p:cNvSpPr>
            <a:spLocks noGrp="1"/>
          </p:cNvSpPr>
          <p:nvPr>
            <p:ph type="subTitle" idx="1"/>
          </p:nvPr>
        </p:nvSpPr>
        <p:spPr>
          <a:xfrm>
            <a:off x="2311764" y="3531204"/>
            <a:ext cx="8637072" cy="977621"/>
          </a:xfrm>
        </p:spPr>
        <p:txBody>
          <a:bodyPr/>
          <a:lstStyle/>
          <a:p>
            <a:pPr algn="ctr"/>
            <a:r>
              <a:rPr lang="en-US" dirty="0"/>
              <a:t>Application that matches Master degree applicants to universities</a:t>
            </a:r>
          </a:p>
        </p:txBody>
      </p:sp>
    </p:spTree>
    <p:extLst>
      <p:ext uri="{BB962C8B-B14F-4D97-AF65-F5344CB8AC3E}">
        <p14:creationId xmlns:p14="http://schemas.microsoft.com/office/powerpoint/2010/main" val="630000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8" y="1268562"/>
            <a:ext cx="9603275" cy="1049235"/>
          </a:xfrm>
        </p:spPr>
        <p:txBody>
          <a:bodyPr/>
          <a:lstStyle/>
          <a:p>
            <a:pPr algn="ctr"/>
            <a:r>
              <a:rPr lang="en-US" b="1" dirty="0">
                <a:cs typeface="+mn-cs"/>
              </a:rPr>
              <a:t>Use Case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pic>
        <p:nvPicPr>
          <p:cNvPr id="4" name="Picture 3">
            <a:extLst>
              <a:ext uri="{FF2B5EF4-FFF2-40B4-BE49-F238E27FC236}">
                <a16:creationId xmlns:a16="http://schemas.microsoft.com/office/drawing/2014/main" id="{271340B2-A8FF-41FC-9579-A431F233F806}"/>
              </a:ext>
            </a:extLst>
          </p:cNvPr>
          <p:cNvPicPr/>
          <p:nvPr/>
        </p:nvPicPr>
        <p:blipFill rotWithShape="1">
          <a:blip r:embed="rId3">
            <a:extLst>
              <a:ext uri="{28A0092B-C50C-407E-A947-70E740481C1C}">
                <a14:useLocalDpi xmlns:a14="http://schemas.microsoft.com/office/drawing/2010/main" val="0"/>
              </a:ext>
            </a:extLst>
          </a:blip>
          <a:srcRect l="20032" t="23375" r="13301" b="7640"/>
          <a:stretch/>
        </p:blipFill>
        <p:spPr bwMode="auto">
          <a:xfrm>
            <a:off x="619234" y="557524"/>
            <a:ext cx="10634750" cy="55828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156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62393" y="1263486"/>
            <a:ext cx="9603275" cy="1049235"/>
          </a:xfrm>
        </p:spPr>
        <p:txBody>
          <a:bodyPr/>
          <a:lstStyle/>
          <a:p>
            <a:pPr algn="ctr"/>
            <a:r>
              <a:rPr lang="en-US" b="1" dirty="0">
                <a:cs typeface="+mn-cs"/>
              </a:rPr>
              <a:t>Class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grpSp>
        <p:nvGrpSpPr>
          <p:cNvPr id="5" name="Group 4">
            <a:extLst>
              <a:ext uri="{FF2B5EF4-FFF2-40B4-BE49-F238E27FC236}">
                <a16:creationId xmlns:a16="http://schemas.microsoft.com/office/drawing/2014/main" id="{800B8452-87F6-46F8-9C55-7C9132CED66F}"/>
              </a:ext>
            </a:extLst>
          </p:cNvPr>
          <p:cNvGrpSpPr/>
          <p:nvPr/>
        </p:nvGrpSpPr>
        <p:grpSpPr>
          <a:xfrm>
            <a:off x="168031" y="0"/>
            <a:ext cx="11855937" cy="6858000"/>
            <a:chOff x="0" y="0"/>
            <a:chExt cx="7686675" cy="7058025"/>
          </a:xfrm>
        </p:grpSpPr>
        <p:grpSp>
          <p:nvGrpSpPr>
            <p:cNvPr id="6" name="Group 5">
              <a:extLst>
                <a:ext uri="{FF2B5EF4-FFF2-40B4-BE49-F238E27FC236}">
                  <a16:creationId xmlns:a16="http://schemas.microsoft.com/office/drawing/2014/main" id="{C8639B1C-A10A-44F7-AA22-B568E9E36B47}"/>
                </a:ext>
              </a:extLst>
            </p:cNvPr>
            <p:cNvGrpSpPr/>
            <p:nvPr/>
          </p:nvGrpSpPr>
          <p:grpSpPr>
            <a:xfrm>
              <a:off x="0" y="0"/>
              <a:ext cx="7686675" cy="7058025"/>
              <a:chOff x="0" y="0"/>
              <a:chExt cx="7686675" cy="7058025"/>
            </a:xfrm>
          </p:grpSpPr>
          <p:grpSp>
            <p:nvGrpSpPr>
              <p:cNvPr id="8" name="Group 7">
                <a:extLst>
                  <a:ext uri="{FF2B5EF4-FFF2-40B4-BE49-F238E27FC236}">
                    <a16:creationId xmlns:a16="http://schemas.microsoft.com/office/drawing/2014/main" id="{FCA1B649-B8A3-4F08-A2EC-F426BCF46515}"/>
                  </a:ext>
                </a:extLst>
              </p:cNvPr>
              <p:cNvGrpSpPr/>
              <p:nvPr/>
            </p:nvGrpSpPr>
            <p:grpSpPr>
              <a:xfrm>
                <a:off x="0" y="0"/>
                <a:ext cx="7686675" cy="7058025"/>
                <a:chOff x="0" y="0"/>
                <a:chExt cx="7686675" cy="7058025"/>
              </a:xfrm>
            </p:grpSpPr>
            <p:grpSp>
              <p:nvGrpSpPr>
                <p:cNvPr id="10" name="Group 9">
                  <a:extLst>
                    <a:ext uri="{FF2B5EF4-FFF2-40B4-BE49-F238E27FC236}">
                      <a16:creationId xmlns:a16="http://schemas.microsoft.com/office/drawing/2014/main" id="{993F4DA8-3BA0-4522-86FF-5F276CF2B346}"/>
                    </a:ext>
                  </a:extLst>
                </p:cNvPr>
                <p:cNvGrpSpPr/>
                <p:nvPr/>
              </p:nvGrpSpPr>
              <p:grpSpPr>
                <a:xfrm>
                  <a:off x="0" y="0"/>
                  <a:ext cx="7686675" cy="7058025"/>
                  <a:chOff x="0" y="0"/>
                  <a:chExt cx="7686675" cy="7058025"/>
                </a:xfrm>
              </p:grpSpPr>
              <p:pic>
                <p:nvPicPr>
                  <p:cNvPr id="12" name="Picture 11">
                    <a:extLst>
                      <a:ext uri="{FF2B5EF4-FFF2-40B4-BE49-F238E27FC236}">
                        <a16:creationId xmlns:a16="http://schemas.microsoft.com/office/drawing/2014/main" id="{815C829C-EA9D-4366-8FB7-84F0204F2225}"/>
                      </a:ext>
                    </a:extLst>
                  </p:cNvPr>
                  <p:cNvPicPr>
                    <a:picLocks noChangeAspect="1"/>
                  </p:cNvPicPr>
                  <p:nvPr/>
                </p:nvPicPr>
                <p:blipFill rotWithShape="1">
                  <a:blip r:embed="rId3">
                    <a:extLst>
                      <a:ext uri="{28A0092B-C50C-407E-A947-70E740481C1C}">
                        <a14:useLocalDpi xmlns:a14="http://schemas.microsoft.com/office/drawing/2010/main" val="0"/>
                      </a:ext>
                    </a:extLst>
                  </a:blip>
                  <a:srcRect l="21474" t="36859" r="9777" b="19338"/>
                  <a:stretch/>
                </p:blipFill>
                <p:spPr bwMode="auto">
                  <a:xfrm>
                    <a:off x="0" y="4133850"/>
                    <a:ext cx="7647940" cy="2924175"/>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27763715-65A0-49F1-AFFF-E106C734B237}"/>
                      </a:ext>
                    </a:extLst>
                  </p:cNvPr>
                  <p:cNvPicPr>
                    <a:picLocks noChangeAspect="1"/>
                  </p:cNvPicPr>
                  <p:nvPr/>
                </p:nvPicPr>
                <p:blipFill rotWithShape="1">
                  <a:blip r:embed="rId4">
                    <a:extLst>
                      <a:ext uri="{28A0092B-C50C-407E-A947-70E740481C1C}">
                        <a14:useLocalDpi xmlns:a14="http://schemas.microsoft.com/office/drawing/2010/main" val="0"/>
                      </a:ext>
                    </a:extLst>
                  </a:blip>
                  <a:srcRect l="21475" t="22168" r="9455" b="15333"/>
                  <a:stretch/>
                </p:blipFill>
                <p:spPr bwMode="auto">
                  <a:xfrm>
                    <a:off x="0" y="0"/>
                    <a:ext cx="7686675" cy="4172585"/>
                  </a:xfrm>
                  <a:prstGeom prst="rect">
                    <a:avLst/>
                  </a:prstGeom>
                  <a:ln>
                    <a:noFill/>
                  </a:ln>
                  <a:extLst>
                    <a:ext uri="{53640926-AAD7-44D8-BBD7-CCE9431645EC}">
                      <a14:shadowObscured xmlns:a14="http://schemas.microsoft.com/office/drawing/2010/main"/>
                    </a:ext>
                  </a:extLst>
                </p:spPr>
              </p:pic>
            </p:grpSp>
            <p:pic>
              <p:nvPicPr>
                <p:cNvPr id="11" name="Picture 10">
                  <a:extLst>
                    <a:ext uri="{FF2B5EF4-FFF2-40B4-BE49-F238E27FC236}">
                      <a16:creationId xmlns:a16="http://schemas.microsoft.com/office/drawing/2014/main" id="{282E8630-5624-4B77-9B77-B3F2C9001A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17207" y="775764"/>
                  <a:ext cx="285750" cy="85725"/>
                </a:xfrm>
                <a:prstGeom prst="rect">
                  <a:avLst/>
                </a:prstGeom>
                <a:noFill/>
                <a:ln>
                  <a:noFill/>
                </a:ln>
              </p:spPr>
            </p:pic>
          </p:grpSp>
          <p:pic>
            <p:nvPicPr>
              <p:cNvPr id="9" name="Picture 8">
                <a:extLst>
                  <a:ext uri="{FF2B5EF4-FFF2-40B4-BE49-F238E27FC236}">
                    <a16:creationId xmlns:a16="http://schemas.microsoft.com/office/drawing/2014/main" id="{E3182ED7-60D4-4147-BE2B-FDD7EF2EDBF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305050"/>
                <a:ext cx="783590" cy="106680"/>
              </a:xfrm>
              <a:prstGeom prst="rect">
                <a:avLst/>
              </a:prstGeom>
              <a:noFill/>
              <a:ln>
                <a:noFill/>
              </a:ln>
            </p:spPr>
          </p:pic>
        </p:grpSp>
        <p:pic>
          <p:nvPicPr>
            <p:cNvPr id="7" name="Picture 6">
              <a:extLst>
                <a:ext uri="{FF2B5EF4-FFF2-40B4-BE49-F238E27FC236}">
                  <a16:creationId xmlns:a16="http://schemas.microsoft.com/office/drawing/2014/main" id="{1680EC88-B9B0-4A05-8C04-F1DC749609DD}"/>
                </a:ext>
              </a:extLst>
            </p:cNvPr>
            <p:cNvPicPr>
              <a:picLocks noChangeAspect="1"/>
            </p:cNvPicPr>
            <p:nvPr/>
          </p:nvPicPr>
          <p:blipFill rotWithShape="1">
            <a:blip r:embed="rId7">
              <a:extLst>
                <a:ext uri="{28A0092B-C50C-407E-A947-70E740481C1C}">
                  <a14:useLocalDpi xmlns:a14="http://schemas.microsoft.com/office/drawing/2010/main" val="0"/>
                </a:ext>
              </a:extLst>
            </a:blip>
            <a:srcRect t="10910" b="10906"/>
            <a:stretch/>
          </p:blipFill>
          <p:spPr bwMode="auto">
            <a:xfrm>
              <a:off x="127530" y="2690037"/>
              <a:ext cx="638175" cy="81915"/>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31912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260219"/>
            <a:ext cx="9603275" cy="1049235"/>
          </a:xfrm>
        </p:spPr>
        <p:txBody>
          <a:bodyPr/>
          <a:lstStyle/>
          <a:p>
            <a:pPr algn="ctr"/>
            <a:r>
              <a:rPr lang="en-US" b="1" dirty="0">
                <a:cs typeface="+mn-cs"/>
              </a:rPr>
              <a:t>object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grpSp>
        <p:nvGrpSpPr>
          <p:cNvPr id="14" name="Group 13">
            <a:extLst>
              <a:ext uri="{FF2B5EF4-FFF2-40B4-BE49-F238E27FC236}">
                <a16:creationId xmlns:a16="http://schemas.microsoft.com/office/drawing/2014/main" id="{F2B11313-40FB-4F40-846F-DF545E328111}"/>
              </a:ext>
            </a:extLst>
          </p:cNvPr>
          <p:cNvGrpSpPr/>
          <p:nvPr/>
        </p:nvGrpSpPr>
        <p:grpSpPr>
          <a:xfrm>
            <a:off x="824991" y="114940"/>
            <a:ext cx="10659464" cy="6628119"/>
            <a:chOff x="0" y="0"/>
            <a:chExt cx="7188200" cy="4533900"/>
          </a:xfrm>
        </p:grpSpPr>
        <p:pic>
          <p:nvPicPr>
            <p:cNvPr id="15" name="Picture 14">
              <a:extLst>
                <a:ext uri="{FF2B5EF4-FFF2-40B4-BE49-F238E27FC236}">
                  <a16:creationId xmlns:a16="http://schemas.microsoft.com/office/drawing/2014/main" id="{718DDA5E-DD6E-410C-B717-2E24792CF622}"/>
                </a:ext>
              </a:extLst>
            </p:cNvPr>
            <p:cNvPicPr>
              <a:picLocks noChangeAspect="1"/>
            </p:cNvPicPr>
            <p:nvPr/>
          </p:nvPicPr>
          <p:blipFill rotWithShape="1">
            <a:blip r:embed="rId3">
              <a:extLst>
                <a:ext uri="{28A0092B-C50C-407E-A947-70E740481C1C}">
                  <a14:useLocalDpi xmlns:a14="http://schemas.microsoft.com/office/drawing/2010/main" val="0"/>
                </a:ext>
              </a:extLst>
            </a:blip>
            <a:srcRect l="32693" t="25375" r="4808" b="8921"/>
            <a:stretch/>
          </p:blipFill>
          <p:spPr bwMode="auto">
            <a:xfrm>
              <a:off x="0" y="0"/>
              <a:ext cx="7188200" cy="4533900"/>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B7CB9213-BE3C-4D8A-8004-D778A449FB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04950" y="844550"/>
              <a:ext cx="542925" cy="104775"/>
            </a:xfrm>
            <a:prstGeom prst="rect">
              <a:avLst/>
            </a:prstGeom>
            <a:noFill/>
            <a:ln>
              <a:noFill/>
            </a:ln>
          </p:spPr>
        </p:pic>
        <p:pic>
          <p:nvPicPr>
            <p:cNvPr id="17" name="Picture 16">
              <a:extLst>
                <a:ext uri="{FF2B5EF4-FFF2-40B4-BE49-F238E27FC236}">
                  <a16:creationId xmlns:a16="http://schemas.microsoft.com/office/drawing/2014/main" id="{D9C6C01D-B6EE-4237-AC60-2D16EE8338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3050" y="4349750"/>
              <a:ext cx="552450" cy="107950"/>
            </a:xfrm>
            <a:prstGeom prst="rect">
              <a:avLst/>
            </a:prstGeom>
            <a:noFill/>
            <a:ln>
              <a:noFill/>
            </a:ln>
          </p:spPr>
        </p:pic>
        <p:pic>
          <p:nvPicPr>
            <p:cNvPr id="18" name="Picture 17">
              <a:extLst>
                <a:ext uri="{FF2B5EF4-FFF2-40B4-BE49-F238E27FC236}">
                  <a16:creationId xmlns:a16="http://schemas.microsoft.com/office/drawing/2014/main" id="{ADABAD5B-867E-4041-BEE2-1FC668BD82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03500" y="4349750"/>
              <a:ext cx="552450" cy="107950"/>
            </a:xfrm>
            <a:prstGeom prst="rect">
              <a:avLst/>
            </a:prstGeom>
            <a:noFill/>
            <a:ln>
              <a:noFill/>
            </a:ln>
          </p:spPr>
        </p:pic>
        <p:pic>
          <p:nvPicPr>
            <p:cNvPr id="19" name="Picture 18">
              <a:extLst>
                <a:ext uri="{FF2B5EF4-FFF2-40B4-BE49-F238E27FC236}">
                  <a16:creationId xmlns:a16="http://schemas.microsoft.com/office/drawing/2014/main" id="{4B52892B-6CA1-4750-9866-F74F16A0E8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38700" y="4356100"/>
              <a:ext cx="552450" cy="107950"/>
            </a:xfrm>
            <a:prstGeom prst="rect">
              <a:avLst/>
            </a:prstGeom>
            <a:noFill/>
            <a:ln>
              <a:noFill/>
            </a:ln>
          </p:spPr>
        </p:pic>
      </p:grpSp>
    </p:spTree>
    <p:extLst>
      <p:ext uri="{BB962C8B-B14F-4D97-AF65-F5344CB8AC3E}">
        <p14:creationId xmlns:p14="http://schemas.microsoft.com/office/powerpoint/2010/main" val="265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Activity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pic>
        <p:nvPicPr>
          <p:cNvPr id="10" name="Picture 9">
            <a:extLst>
              <a:ext uri="{FF2B5EF4-FFF2-40B4-BE49-F238E27FC236}">
                <a16:creationId xmlns:a16="http://schemas.microsoft.com/office/drawing/2014/main" id="{A0674023-AF13-480D-ABC1-E0983D7078BE}"/>
              </a:ext>
            </a:extLst>
          </p:cNvPr>
          <p:cNvPicPr/>
          <p:nvPr/>
        </p:nvPicPr>
        <p:blipFill rotWithShape="1">
          <a:blip r:embed="rId3">
            <a:extLst>
              <a:ext uri="{28A0092B-C50C-407E-A947-70E740481C1C}">
                <a14:useLocalDpi xmlns:a14="http://schemas.microsoft.com/office/drawing/2010/main" val="0"/>
              </a:ext>
            </a:extLst>
          </a:blip>
          <a:srcRect l="22756" t="25107" r="11057" b="7051"/>
          <a:stretch/>
        </p:blipFill>
        <p:spPr bwMode="auto">
          <a:xfrm>
            <a:off x="755576" y="237610"/>
            <a:ext cx="10507538" cy="63827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7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sequence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grpSp>
        <p:nvGrpSpPr>
          <p:cNvPr id="10" name="Группа 9">
            <a:extLst>
              <a:ext uri="{FF2B5EF4-FFF2-40B4-BE49-F238E27FC236}">
                <a16:creationId xmlns:a16="http://schemas.microsoft.com/office/drawing/2014/main" id="{35560B12-B6EB-413B-86CD-7FEDE83FA40D}"/>
              </a:ext>
            </a:extLst>
          </p:cNvPr>
          <p:cNvGrpSpPr/>
          <p:nvPr/>
        </p:nvGrpSpPr>
        <p:grpSpPr>
          <a:xfrm>
            <a:off x="1152136" y="190983"/>
            <a:ext cx="9887728" cy="6464649"/>
            <a:chOff x="1152136" y="190983"/>
            <a:chExt cx="9887728" cy="6464649"/>
          </a:xfrm>
        </p:grpSpPr>
        <p:grpSp>
          <p:nvGrpSpPr>
            <p:cNvPr id="5" name="Group 4">
              <a:extLst>
                <a:ext uri="{FF2B5EF4-FFF2-40B4-BE49-F238E27FC236}">
                  <a16:creationId xmlns:a16="http://schemas.microsoft.com/office/drawing/2014/main" id="{10F8BE93-CE84-4162-B00A-F60E2048DFC3}"/>
                </a:ext>
              </a:extLst>
            </p:cNvPr>
            <p:cNvGrpSpPr/>
            <p:nvPr/>
          </p:nvGrpSpPr>
          <p:grpSpPr>
            <a:xfrm>
              <a:off x="1152136" y="190983"/>
              <a:ext cx="9887728" cy="6464649"/>
              <a:chOff x="0" y="0"/>
              <a:chExt cx="5943600" cy="4457700"/>
            </a:xfrm>
          </p:grpSpPr>
          <p:pic>
            <p:nvPicPr>
              <p:cNvPr id="6" name="Picture 5">
                <a:extLst>
                  <a:ext uri="{FF2B5EF4-FFF2-40B4-BE49-F238E27FC236}">
                    <a16:creationId xmlns:a16="http://schemas.microsoft.com/office/drawing/2014/main" id="{0BB3F6EB-800E-4491-A12E-B160D26BDCA6}"/>
                  </a:ext>
                </a:extLst>
              </p:cNvPr>
              <p:cNvPicPr>
                <a:picLocks noChangeAspect="1"/>
              </p:cNvPicPr>
              <p:nvPr/>
            </p:nvPicPr>
            <p:blipFill rotWithShape="1">
              <a:blip r:embed="rId3">
                <a:extLst>
                  <a:ext uri="{28A0092B-C50C-407E-A947-70E740481C1C}">
                    <a14:useLocalDpi xmlns:a14="http://schemas.microsoft.com/office/drawing/2010/main" val="0"/>
                  </a:ext>
                </a:extLst>
              </a:blip>
              <a:srcRect l="24839" t="23771" r="20032" b="7318"/>
              <a:stretch/>
            </p:blipFill>
            <p:spPr bwMode="auto">
              <a:xfrm>
                <a:off x="0" y="0"/>
                <a:ext cx="5943600" cy="4457700"/>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EAFBFBE6-9D24-413A-BC28-F160C23F9E0B}"/>
                  </a:ext>
                </a:extLst>
              </p:cNvPr>
              <p:cNvSpPr/>
              <p:nvPr/>
            </p:nvSpPr>
            <p:spPr>
              <a:xfrm>
                <a:off x="1564523" y="1146964"/>
                <a:ext cx="7493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ectangle 7">
                <a:extLst>
                  <a:ext uri="{FF2B5EF4-FFF2-40B4-BE49-F238E27FC236}">
                    <a16:creationId xmlns:a16="http://schemas.microsoft.com/office/drawing/2014/main" id="{3FED4FE3-47C8-412F-A7BE-090394DB4AF8}"/>
                  </a:ext>
                </a:extLst>
              </p:cNvPr>
              <p:cNvSpPr/>
              <p:nvPr/>
            </p:nvSpPr>
            <p:spPr>
              <a:xfrm>
                <a:off x="3631172" y="1522238"/>
                <a:ext cx="63955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8">
                <a:extLst>
                  <a:ext uri="{FF2B5EF4-FFF2-40B4-BE49-F238E27FC236}">
                    <a16:creationId xmlns:a16="http://schemas.microsoft.com/office/drawing/2014/main" id="{A1475531-07FE-4D45-B1A0-AF78011B490F}"/>
                  </a:ext>
                </a:extLst>
              </p:cNvPr>
              <p:cNvSpPr/>
              <p:nvPr/>
            </p:nvSpPr>
            <p:spPr>
              <a:xfrm>
                <a:off x="3514890" y="3377466"/>
                <a:ext cx="702927"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 name="TextBox 3">
              <a:extLst>
                <a:ext uri="{FF2B5EF4-FFF2-40B4-BE49-F238E27FC236}">
                  <a16:creationId xmlns:a16="http://schemas.microsoft.com/office/drawing/2014/main" id="{0FE5248A-0B0C-4844-A606-7842E6BAB669}"/>
                </a:ext>
              </a:extLst>
            </p:cNvPr>
            <p:cNvSpPr txBox="1"/>
            <p:nvPr/>
          </p:nvSpPr>
          <p:spPr>
            <a:xfrm>
              <a:off x="6317781" y="3492626"/>
              <a:ext cx="1363397" cy="338554"/>
            </a:xfrm>
            <a:prstGeom prst="rect">
              <a:avLst/>
            </a:prstGeom>
            <a:noFill/>
          </p:spPr>
          <p:txBody>
            <a:bodyPr wrap="square" rtlCol="0">
              <a:spAutoFit/>
            </a:bodyPr>
            <a:lstStyle/>
            <a:p>
              <a:r>
                <a:rPr lang="en-US" sz="1600" dirty="0">
                  <a:solidFill>
                    <a:srgbClr val="8D8D8D"/>
                  </a:solidFill>
                </a:rPr>
                <a:t>by Faculty</a:t>
              </a:r>
            </a:p>
          </p:txBody>
        </p:sp>
      </p:grpSp>
    </p:spTree>
    <p:extLst>
      <p:ext uri="{BB962C8B-B14F-4D97-AF65-F5344CB8AC3E}">
        <p14:creationId xmlns:p14="http://schemas.microsoft.com/office/powerpoint/2010/main" val="4052146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State machine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grpSp>
        <p:nvGrpSpPr>
          <p:cNvPr id="5" name="Group 4">
            <a:extLst>
              <a:ext uri="{FF2B5EF4-FFF2-40B4-BE49-F238E27FC236}">
                <a16:creationId xmlns:a16="http://schemas.microsoft.com/office/drawing/2014/main" id="{52E4F949-0A20-47A5-AA72-50E456053307}"/>
              </a:ext>
            </a:extLst>
          </p:cNvPr>
          <p:cNvGrpSpPr/>
          <p:nvPr/>
        </p:nvGrpSpPr>
        <p:grpSpPr>
          <a:xfrm>
            <a:off x="771706" y="717652"/>
            <a:ext cx="10830681" cy="5668158"/>
            <a:chOff x="0" y="0"/>
            <a:chExt cx="6931025" cy="2933700"/>
          </a:xfrm>
        </p:grpSpPr>
        <p:pic>
          <p:nvPicPr>
            <p:cNvPr id="6" name="Picture 5">
              <a:extLst>
                <a:ext uri="{FF2B5EF4-FFF2-40B4-BE49-F238E27FC236}">
                  <a16:creationId xmlns:a16="http://schemas.microsoft.com/office/drawing/2014/main" id="{E16C556B-2C42-4E0B-A289-7E2468A52CCE}"/>
                </a:ext>
              </a:extLst>
            </p:cNvPr>
            <p:cNvPicPr>
              <a:picLocks noChangeAspect="1"/>
            </p:cNvPicPr>
            <p:nvPr/>
          </p:nvPicPr>
          <p:blipFill rotWithShape="1">
            <a:blip r:embed="rId3">
              <a:extLst>
                <a:ext uri="{28A0092B-C50C-407E-A947-70E740481C1C}">
                  <a14:useLocalDpi xmlns:a14="http://schemas.microsoft.com/office/drawing/2010/main" val="0"/>
                </a:ext>
              </a:extLst>
            </a:blip>
            <a:srcRect l="17308" t="40598" r="9615" b="7852"/>
            <a:stretch/>
          </p:blipFill>
          <p:spPr bwMode="auto">
            <a:xfrm>
              <a:off x="0" y="0"/>
              <a:ext cx="6931025" cy="2933700"/>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E419D854-C9AA-4F15-97E7-6FDEED243F6B}"/>
                </a:ext>
              </a:extLst>
            </p:cNvPr>
            <p:cNvSpPr/>
            <p:nvPr/>
          </p:nvSpPr>
          <p:spPr>
            <a:xfrm>
              <a:off x="635000" y="1279525"/>
              <a:ext cx="7493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70727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err="1">
                <a:cs typeface="+mn-cs"/>
              </a:rPr>
              <a:t>erd</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grpSp>
        <p:nvGrpSpPr>
          <p:cNvPr id="8" name="Group 7">
            <a:extLst>
              <a:ext uri="{FF2B5EF4-FFF2-40B4-BE49-F238E27FC236}">
                <a16:creationId xmlns:a16="http://schemas.microsoft.com/office/drawing/2014/main" id="{0FB7CA5E-1741-4098-B969-8988943A4E75}"/>
              </a:ext>
            </a:extLst>
          </p:cNvPr>
          <p:cNvGrpSpPr/>
          <p:nvPr/>
        </p:nvGrpSpPr>
        <p:grpSpPr>
          <a:xfrm>
            <a:off x="1241438" y="179648"/>
            <a:ext cx="9708563" cy="6565925"/>
            <a:chOff x="-125456" y="-157286"/>
            <a:chExt cx="4699947" cy="3443519"/>
          </a:xfrm>
        </p:grpSpPr>
        <p:pic>
          <p:nvPicPr>
            <p:cNvPr id="9" name="Picture 8">
              <a:extLst>
                <a:ext uri="{FF2B5EF4-FFF2-40B4-BE49-F238E27FC236}">
                  <a16:creationId xmlns:a16="http://schemas.microsoft.com/office/drawing/2014/main" id="{B4C6524D-22D8-43C0-8766-EF5FE8160ECC}"/>
                </a:ext>
              </a:extLst>
            </p:cNvPr>
            <p:cNvPicPr>
              <a:picLocks noChangeAspect="1"/>
            </p:cNvPicPr>
            <p:nvPr/>
          </p:nvPicPr>
          <p:blipFill rotWithShape="1">
            <a:blip r:embed="rId3">
              <a:extLst>
                <a:ext uri="{28A0092B-C50C-407E-A947-70E740481C1C}">
                  <a14:useLocalDpi xmlns:a14="http://schemas.microsoft.com/office/drawing/2010/main" val="0"/>
                </a:ext>
              </a:extLst>
            </a:blip>
            <a:srcRect l="15581" t="28038" r="5300" b="11679"/>
            <a:stretch/>
          </p:blipFill>
          <p:spPr bwMode="auto">
            <a:xfrm>
              <a:off x="-125456" y="-157286"/>
              <a:ext cx="4699947" cy="201295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D5E0F0D-8180-485C-A3F7-DABEAF11A799}"/>
                </a:ext>
              </a:extLst>
            </p:cNvPr>
            <p:cNvPicPr>
              <a:picLocks noChangeAspect="1"/>
            </p:cNvPicPr>
            <p:nvPr/>
          </p:nvPicPr>
          <p:blipFill rotWithShape="1">
            <a:blip r:embed="rId4">
              <a:extLst>
                <a:ext uri="{28A0092B-C50C-407E-A947-70E740481C1C}">
                  <a14:useLocalDpi xmlns:a14="http://schemas.microsoft.com/office/drawing/2010/main" val="0"/>
                </a:ext>
              </a:extLst>
            </a:blip>
            <a:srcRect l="15578" t="44658" r="5307" b="12190"/>
            <a:stretch/>
          </p:blipFill>
          <p:spPr bwMode="auto">
            <a:xfrm>
              <a:off x="-125456" y="1845418"/>
              <a:ext cx="4699947" cy="144081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64852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en-US" b="1" dirty="0">
                <a:cs typeface="+mn-cs"/>
              </a:rPr>
              <a:t>Notifications</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במסגרת הדרישות למימוש האפליקציה שלנו נדרשנו להוסיף </a:t>
            </a:r>
            <a:r>
              <a:rPr lang="en-US" dirty="0"/>
              <a:t>notifications, sensors</a:t>
            </a:r>
            <a:r>
              <a:rPr lang="he-IL" dirty="0"/>
              <a:t> וכו'.</a:t>
            </a:r>
          </a:p>
          <a:p>
            <a:pPr algn="r" rtl="1"/>
            <a:r>
              <a:rPr lang="he-IL" dirty="0"/>
              <a:t>בחרנו להוסיף את התוספות הבאות לאפליקציה שלנו:</a:t>
            </a:r>
          </a:p>
          <a:p>
            <a:pPr lvl="1" algn="r" rtl="1"/>
            <a:r>
              <a:rPr lang="en-US" dirty="0"/>
              <a:t>Splash</a:t>
            </a:r>
            <a:r>
              <a:rPr lang="he-IL" dirty="0"/>
              <a:t> – בזמן שהאפליקציה עולה על המכשיר יהיה את הלוגו של האפליקציה שלנו על המסך (בדומה ל-</a:t>
            </a:r>
            <a:r>
              <a:rPr lang="en-US" dirty="0"/>
              <a:t>YouTube</a:t>
            </a:r>
            <a:r>
              <a:rPr lang="he-IL" dirty="0"/>
              <a:t>).</a:t>
            </a:r>
          </a:p>
          <a:p>
            <a:pPr lvl="1" algn="r" rtl="1"/>
            <a:r>
              <a:rPr lang="en-US" dirty="0"/>
              <a:t>Notification</a:t>
            </a:r>
            <a:r>
              <a:rPr lang="he-IL" dirty="0"/>
              <a:t> – ניתן לראות בסרטון של הרצת האלגוריתם </a:t>
            </a:r>
            <a:r>
              <a:rPr lang="en-US" dirty="0"/>
              <a:t>notification</a:t>
            </a:r>
            <a:r>
              <a:rPr lang="he-IL" dirty="0"/>
              <a:t> על קבלת התוצאות של חישוב האלגוריתם. כאשר המשתמש לוחץ על ה-</a:t>
            </a:r>
            <a:r>
              <a:rPr lang="en-US" dirty="0"/>
              <a:t>notification</a:t>
            </a:r>
            <a:r>
              <a:rPr lang="he-IL" dirty="0"/>
              <a:t> הוא יועבר ישירות למסך התוצאות (מסך ההודעה מהפרופיל שלו).</a:t>
            </a:r>
          </a:p>
        </p:txBody>
      </p:sp>
    </p:spTree>
    <p:extLst>
      <p:ext uri="{BB962C8B-B14F-4D97-AF65-F5344CB8AC3E}">
        <p14:creationId xmlns:p14="http://schemas.microsoft.com/office/powerpoint/2010/main" val="3713202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he-IL" b="1" dirty="0">
                <a:cs typeface="+mn-cs"/>
              </a:rPr>
              <a:t>תיאור המערכת בפועל</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fontScale="92500" lnSpcReduction="10000"/>
          </a:bodyPr>
          <a:lstStyle/>
          <a:p>
            <a:pPr algn="r" rtl="1"/>
            <a:r>
              <a:rPr lang="he-IL" b="1" dirty="0"/>
              <a:t>תהליך ראשון</a:t>
            </a:r>
            <a:r>
              <a:rPr lang="he-IL" dirty="0"/>
              <a:t>: תהליך הרשמה והקמת פרופיל של משתמש מועמד חדש (</a:t>
            </a:r>
            <a:r>
              <a:rPr lang="en-US" dirty="0"/>
              <a:t>Applicant</a:t>
            </a:r>
            <a:r>
              <a:rPr lang="he-IL" dirty="0"/>
              <a:t>).</a:t>
            </a:r>
          </a:p>
          <a:p>
            <a:pPr lvl="1" algn="r" rtl="1"/>
            <a:r>
              <a:rPr lang="he-IL" dirty="0"/>
              <a:t>תהליך זה הינו ארוך ורב שלבי, בסוף ההרשמה למועמד יש פרופיל עם כלל הנתונים שהינו צריך למען ביצוע חישוב האלגוריתם.</a:t>
            </a:r>
          </a:p>
          <a:p>
            <a:pPr lvl="1" algn="r" rtl="1"/>
            <a:r>
              <a:rPr lang="he-IL" dirty="0">
                <a:hlinkClick r:id="rId3" action="ppaction://hlinksldjump"/>
              </a:rPr>
              <a:t>קישור לסרטון הרשמה ופתיחת פרופיל.</a:t>
            </a:r>
            <a:endParaRPr lang="he-IL" dirty="0"/>
          </a:p>
          <a:p>
            <a:pPr algn="r" rtl="1">
              <a:lnSpc>
                <a:spcPct val="100000"/>
              </a:lnSpc>
            </a:pPr>
            <a:r>
              <a:rPr lang="he-IL" b="1" dirty="0"/>
              <a:t>תהליך שני</a:t>
            </a:r>
            <a:r>
              <a:rPr lang="he-IL" dirty="0"/>
              <a:t>: הרצת האלגוריתם והזנת התוצאות מתוך פרופיל המנהל. </a:t>
            </a:r>
          </a:p>
          <a:p>
            <a:pPr marL="0" indent="0" algn="r" rtl="1">
              <a:lnSpc>
                <a:spcPct val="100000"/>
              </a:lnSpc>
              <a:buNone/>
            </a:pPr>
            <a:r>
              <a:rPr lang="he-IL" dirty="0"/>
              <a:t>		(+ עדכון תאריך חישוב הבא).</a:t>
            </a:r>
          </a:p>
          <a:p>
            <a:pPr lvl="1" algn="r" rtl="1"/>
            <a:r>
              <a:rPr lang="he-IL" dirty="0"/>
              <a:t>בתהליך זה המנהל נכנס לפרופיל שלו, מריץ את האלגוריתם וכאשר המשתמשים יכנסו לפרופיל שלהם יוכלו לראות את תוצאת החישוב בעמוד ההודעות שלהם. בנוסף, יכול המנהל לאחר ביצוע החישוב לקבוע את מועדי החישוב הבא ולשנות את נעילת סוגי המשתמשים השונים במערכת.</a:t>
            </a:r>
          </a:p>
          <a:p>
            <a:pPr lvl="1" algn="r" rtl="1"/>
            <a:r>
              <a:rPr lang="he-IL" dirty="0">
                <a:hlinkClick r:id="rId4" action="ppaction://hlinksldjump"/>
              </a:rPr>
              <a:t>קישור לסרטון</a:t>
            </a:r>
            <a:r>
              <a:rPr lang="en-US" dirty="0">
                <a:hlinkClick r:id="rId4" action="ppaction://hlinksldjump"/>
              </a:rPr>
              <a:t> </a:t>
            </a:r>
            <a:r>
              <a:rPr lang="he-IL" dirty="0">
                <a:hlinkClick r:id="rId4" action="ppaction://hlinksldjump"/>
              </a:rPr>
              <a:t>הרצת אלגוריתם.</a:t>
            </a:r>
            <a:endParaRPr lang="he-IL" dirty="0"/>
          </a:p>
          <a:p>
            <a:pPr lvl="1" algn="r" rtl="1"/>
            <a:r>
              <a:rPr lang="he-IL" dirty="0">
                <a:hlinkClick r:id="rId5" action="ppaction://hlinksldjump"/>
              </a:rPr>
              <a:t>קישור לסרטון בדיקת תוצאה (ע"י משתמש).</a:t>
            </a:r>
            <a:endParaRPr lang="he-IL" dirty="0"/>
          </a:p>
          <a:p>
            <a:pPr algn="r" rtl="1"/>
            <a:endParaRPr lang="he-IL" dirty="0"/>
          </a:p>
        </p:txBody>
      </p:sp>
    </p:spTree>
    <p:extLst>
      <p:ext uri="{BB962C8B-B14F-4D97-AF65-F5344CB8AC3E}">
        <p14:creationId xmlns:p14="http://schemas.microsoft.com/office/powerpoint/2010/main" val="520550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Sign up &amp; create profile</a:t>
            </a:r>
          </a:p>
        </p:txBody>
      </p:sp>
      <p:pic>
        <p:nvPicPr>
          <p:cNvPr id="4" name="signup">
            <a:hlinkClick r:id="" action="ppaction://media"/>
            <a:extLst>
              <a:ext uri="{FF2B5EF4-FFF2-40B4-BE49-F238E27FC236}">
                <a16:creationId xmlns:a16="http://schemas.microsoft.com/office/drawing/2014/main" id="{C93BE8D6-46EC-4B58-ADBC-DFBCBF5C7A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91513" y="53008"/>
            <a:ext cx="8693426" cy="6754566"/>
          </a:xfrm>
        </p:spPr>
      </p:pic>
      <p:sp>
        <p:nvSpPr>
          <p:cNvPr id="5" name="TextBox 4">
            <a:extLst>
              <a:ext uri="{FF2B5EF4-FFF2-40B4-BE49-F238E27FC236}">
                <a16:creationId xmlns:a16="http://schemas.microsoft.com/office/drawing/2014/main" id="{7EEB3A84-66E2-4BF0-8C4D-A0C28405FAD3}"/>
              </a:ext>
            </a:extLst>
          </p:cNvPr>
          <p:cNvSpPr txBox="1"/>
          <p:nvPr/>
        </p:nvSpPr>
        <p:spPr>
          <a:xfrm>
            <a:off x="269823" y="5501390"/>
            <a:ext cx="1166765" cy="369332"/>
          </a:xfrm>
          <a:prstGeom prst="rect">
            <a:avLst/>
          </a:prstGeom>
          <a:noFill/>
        </p:spPr>
        <p:txBody>
          <a:bodyPr wrap="square" rtlCol="0">
            <a:spAutoFit/>
          </a:bodyPr>
          <a:lstStyle/>
          <a:p>
            <a:r>
              <a:rPr lang="en-US" dirty="0">
                <a:hlinkClick r:id="rId6" action="ppaction://hlinksldjump"/>
              </a:rPr>
              <a:t>Back</a:t>
            </a:r>
            <a:endParaRPr lang="en-US" dirty="0"/>
          </a:p>
        </p:txBody>
      </p:sp>
    </p:spTree>
    <p:extLst>
      <p:ext uri="{BB962C8B-B14F-4D97-AF65-F5344CB8AC3E}">
        <p14:creationId xmlns:p14="http://schemas.microsoft.com/office/powerpoint/2010/main" val="164969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en-US" dirty="0"/>
              <a:t>PERFECT MATCH</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lstStyle/>
          <a:p>
            <a:pPr algn="r" rtl="1"/>
            <a:r>
              <a:rPr lang="he-IL" b="1" dirty="0"/>
              <a:t>רעיון כללי</a:t>
            </a:r>
            <a:r>
              <a:rPr lang="he-IL" dirty="0"/>
              <a:t>: האפליקציה שלנו משדכת בין מועמדים לתואר שני למוסדות הלימוד השונים אשר רשומים אליה עפ"י נתוני המועמדים ודרישות מוסדות הלימוד.</a:t>
            </a:r>
          </a:p>
          <a:p>
            <a:pPr algn="r" rtl="1"/>
            <a:endParaRPr lang="he-IL" dirty="0"/>
          </a:p>
          <a:p>
            <a:pPr algn="r" rtl="1"/>
            <a:r>
              <a:rPr lang="he-IL" b="1" dirty="0"/>
              <a:t>סוגי המשתמשים באפליקציה:</a:t>
            </a:r>
          </a:p>
          <a:p>
            <a:pPr lvl="1" algn="r" rtl="1"/>
            <a:r>
              <a:rPr lang="he-IL" dirty="0"/>
              <a:t>מועמדים שרוצים להתחיל לימודי תואר שני במוסדות לימוד אקדמיים.</a:t>
            </a:r>
          </a:p>
          <a:p>
            <a:pPr lvl="1" algn="r" rtl="1"/>
            <a:r>
              <a:rPr lang="he-IL" dirty="0"/>
              <a:t>מוסדות הלימוד אשר אליהם ניתן להירשם לתואר שני.</a:t>
            </a:r>
          </a:p>
          <a:p>
            <a:pPr lvl="1" algn="r" rtl="1"/>
            <a:r>
              <a:rPr lang="he-IL" dirty="0"/>
              <a:t>מנהל אשר בקבועי זמן מוגדרים מראש מבצע הרצה של אלגוריתם החישוב של האפליקציה עבור כל המועמדים הרשומים.</a:t>
            </a:r>
          </a:p>
          <a:p>
            <a:pPr marL="0" indent="0" algn="r">
              <a:buNone/>
            </a:pPr>
            <a:endParaRPr lang="en-US" dirty="0"/>
          </a:p>
        </p:txBody>
      </p:sp>
    </p:spTree>
    <p:extLst>
      <p:ext uri="{BB962C8B-B14F-4D97-AF65-F5344CB8AC3E}">
        <p14:creationId xmlns:p14="http://schemas.microsoft.com/office/powerpoint/2010/main" val="1587327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Run Algorithm</a:t>
            </a:r>
          </a:p>
        </p:txBody>
      </p:sp>
      <p:pic>
        <p:nvPicPr>
          <p:cNvPr id="6" name="runAlgorithm">
            <a:hlinkClick r:id="" action="ppaction://media"/>
            <a:extLst>
              <a:ext uri="{FF2B5EF4-FFF2-40B4-BE49-F238E27FC236}">
                <a16:creationId xmlns:a16="http://schemas.microsoft.com/office/drawing/2014/main" id="{7ABCBD9D-CB74-4F83-ADF6-0959B8DB994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37252" y="77751"/>
            <a:ext cx="8653670" cy="6723070"/>
          </a:xfrm>
        </p:spPr>
      </p:pic>
      <p:sp>
        <p:nvSpPr>
          <p:cNvPr id="7" name="TextBox 6">
            <a:extLst>
              <a:ext uri="{FF2B5EF4-FFF2-40B4-BE49-F238E27FC236}">
                <a16:creationId xmlns:a16="http://schemas.microsoft.com/office/drawing/2014/main" id="{D9EB00A8-D623-45DE-A741-DA8FD770CF83}"/>
              </a:ext>
            </a:extLst>
          </p:cNvPr>
          <p:cNvSpPr txBox="1"/>
          <p:nvPr/>
        </p:nvSpPr>
        <p:spPr>
          <a:xfrm>
            <a:off x="179882" y="5531370"/>
            <a:ext cx="1139252" cy="369332"/>
          </a:xfrm>
          <a:prstGeom prst="rect">
            <a:avLst/>
          </a:prstGeom>
          <a:noFill/>
        </p:spPr>
        <p:txBody>
          <a:bodyPr wrap="square" rtlCol="0">
            <a:spAutoFit/>
          </a:bodyPr>
          <a:lstStyle/>
          <a:p>
            <a:r>
              <a:rPr lang="en-US" dirty="0">
                <a:hlinkClick r:id="rId6" action="ppaction://hlinksldjump"/>
              </a:rPr>
              <a:t>Back</a:t>
            </a:r>
            <a:endParaRPr lang="en-US" dirty="0"/>
          </a:p>
        </p:txBody>
      </p:sp>
    </p:spTree>
    <p:extLst>
      <p:ext uri="{BB962C8B-B14F-4D97-AF65-F5344CB8AC3E}">
        <p14:creationId xmlns:p14="http://schemas.microsoft.com/office/powerpoint/2010/main" val="28773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8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Results &amp; notification</a:t>
            </a:r>
          </a:p>
        </p:txBody>
      </p:sp>
      <p:sp>
        <p:nvSpPr>
          <p:cNvPr id="7" name="TextBox 6">
            <a:extLst>
              <a:ext uri="{FF2B5EF4-FFF2-40B4-BE49-F238E27FC236}">
                <a16:creationId xmlns:a16="http://schemas.microsoft.com/office/drawing/2014/main" id="{D9EB00A8-D623-45DE-A741-DA8FD770CF83}"/>
              </a:ext>
            </a:extLst>
          </p:cNvPr>
          <p:cNvSpPr txBox="1"/>
          <p:nvPr/>
        </p:nvSpPr>
        <p:spPr>
          <a:xfrm>
            <a:off x="179882" y="5531370"/>
            <a:ext cx="1139252" cy="369332"/>
          </a:xfrm>
          <a:prstGeom prst="rect">
            <a:avLst/>
          </a:prstGeom>
          <a:noFill/>
        </p:spPr>
        <p:txBody>
          <a:bodyPr wrap="square" rtlCol="0">
            <a:spAutoFit/>
          </a:bodyPr>
          <a:lstStyle/>
          <a:p>
            <a:r>
              <a:rPr lang="en-US" dirty="0">
                <a:hlinkClick r:id="rId5" action="ppaction://hlinksldjump"/>
              </a:rPr>
              <a:t>Back</a:t>
            </a:r>
            <a:endParaRPr lang="en-US" dirty="0"/>
          </a:p>
        </p:txBody>
      </p:sp>
      <p:pic>
        <p:nvPicPr>
          <p:cNvPr id="5" name="notification">
            <a:hlinkClick r:id="" action="ppaction://media"/>
            <a:extLst>
              <a:ext uri="{FF2B5EF4-FFF2-40B4-BE49-F238E27FC236}">
                <a16:creationId xmlns:a16="http://schemas.microsoft.com/office/drawing/2014/main" id="{177C5607-FEF3-42A9-BE92-1C165BEDA5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436588" y="97384"/>
            <a:ext cx="8591831" cy="6675027"/>
          </a:xfrm>
        </p:spPr>
      </p:pic>
    </p:spTree>
    <p:extLst>
      <p:ext uri="{BB962C8B-B14F-4D97-AF65-F5344CB8AC3E}">
        <p14:creationId xmlns:p14="http://schemas.microsoft.com/office/powerpoint/2010/main" val="53218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he-IL" b="1" dirty="0">
                <a:cs typeface="+mn-cs"/>
              </a:rPr>
              <a:t>מבנה ה-</a:t>
            </a:r>
            <a:r>
              <a:rPr lang="en-US" b="1" dirty="0">
                <a:cs typeface="+mn-cs"/>
              </a:rPr>
              <a:t>DB</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מבנה ה-</a:t>
            </a:r>
            <a:r>
              <a:rPr lang="en-US" dirty="0"/>
              <a:t>DB</a:t>
            </a:r>
            <a:r>
              <a:rPr lang="he-IL" dirty="0"/>
              <a:t> של האפליקציה שלנו דומה למה שתוכנן בשלב התכנון, אך עם זאת לאור התפתחויות במימוש בוצע באופן מעט שונה.</a:t>
            </a:r>
          </a:p>
          <a:p>
            <a:pPr algn="r" rtl="1"/>
            <a:r>
              <a:rPr lang="he-IL" dirty="0"/>
              <a:t>הסבר כללי על הטבלאות:</a:t>
            </a:r>
          </a:p>
          <a:p>
            <a:pPr lvl="1" algn="r" rtl="1"/>
            <a:r>
              <a:rPr lang="he-IL" dirty="0"/>
              <a:t>מחולקות לפי שימושים</a:t>
            </a:r>
          </a:p>
          <a:p>
            <a:pPr lvl="1" algn="r" rtl="1"/>
            <a:r>
              <a:rPr lang="he-IL" dirty="0"/>
              <a:t>טבלאות הינן רלוונטיות בחלוקה לסוגי המשתמשים באפליקציה</a:t>
            </a:r>
          </a:p>
          <a:p>
            <a:pPr lvl="1" algn="r" rtl="1"/>
            <a:r>
              <a:rPr lang="he-IL" dirty="0"/>
              <a:t>הבדל לדוגמא בין תכנון למימוש: טבלאות שהיוו מספר טבלאות בתכנון הפכו לטבלה אחת במימוש (</a:t>
            </a:r>
            <a:r>
              <a:rPr lang="en-US" dirty="0"/>
              <a:t>AllDataFaculty</a:t>
            </a:r>
            <a:r>
              <a:rPr lang="he-IL" dirty="0"/>
              <a:t>)</a:t>
            </a:r>
            <a:endParaRPr lang="en-US" dirty="0"/>
          </a:p>
          <a:p>
            <a:pPr lvl="1" algn="r" rtl="1"/>
            <a:r>
              <a:rPr lang="he-IL" dirty="0"/>
              <a:t>נא לשים לב שלא כל הטבלאות מהתכנון ממומשות בעקבות יישום שני תהליכים במערכת בלבד כמתבקש.</a:t>
            </a:r>
            <a:endParaRPr lang="en-US" dirty="0"/>
          </a:p>
          <a:p>
            <a:pPr lvl="1" algn="r" rtl="1"/>
            <a:endParaRPr lang="he-IL" dirty="0"/>
          </a:p>
        </p:txBody>
      </p:sp>
      <p:pic>
        <p:nvPicPr>
          <p:cNvPr id="4" name="Рисунок 3">
            <a:extLst>
              <a:ext uri="{FF2B5EF4-FFF2-40B4-BE49-F238E27FC236}">
                <a16:creationId xmlns:a16="http://schemas.microsoft.com/office/drawing/2014/main" id="{781E5F22-89D5-4216-A29E-702137D4EFEE}"/>
              </a:ext>
            </a:extLst>
          </p:cNvPr>
          <p:cNvPicPr>
            <a:picLocks noChangeAspect="1"/>
          </p:cNvPicPr>
          <p:nvPr/>
        </p:nvPicPr>
        <p:blipFill>
          <a:blip r:embed="rId3"/>
          <a:stretch>
            <a:fillRect/>
          </a:stretch>
        </p:blipFill>
        <p:spPr>
          <a:xfrm>
            <a:off x="1036053" y="1216295"/>
            <a:ext cx="10404346" cy="4568024"/>
          </a:xfrm>
          <a:prstGeom prst="rect">
            <a:avLst/>
          </a:prstGeom>
        </p:spPr>
      </p:pic>
    </p:spTree>
    <p:extLst>
      <p:ext uri="{BB962C8B-B14F-4D97-AF65-F5344CB8AC3E}">
        <p14:creationId xmlns:p14="http://schemas.microsoft.com/office/powerpoint/2010/main" val="429218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err="1">
                <a:cs typeface="+mn-cs"/>
              </a:rPr>
              <a:t>erd</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grpSp>
        <p:nvGrpSpPr>
          <p:cNvPr id="8" name="Group 7">
            <a:extLst>
              <a:ext uri="{FF2B5EF4-FFF2-40B4-BE49-F238E27FC236}">
                <a16:creationId xmlns:a16="http://schemas.microsoft.com/office/drawing/2014/main" id="{0FB7CA5E-1741-4098-B969-8988943A4E75}"/>
              </a:ext>
            </a:extLst>
          </p:cNvPr>
          <p:cNvGrpSpPr/>
          <p:nvPr/>
        </p:nvGrpSpPr>
        <p:grpSpPr>
          <a:xfrm>
            <a:off x="1241438" y="179648"/>
            <a:ext cx="9708563" cy="6565925"/>
            <a:chOff x="-125456" y="-157286"/>
            <a:chExt cx="4699947" cy="3443519"/>
          </a:xfrm>
        </p:grpSpPr>
        <p:pic>
          <p:nvPicPr>
            <p:cNvPr id="9" name="Picture 8">
              <a:extLst>
                <a:ext uri="{FF2B5EF4-FFF2-40B4-BE49-F238E27FC236}">
                  <a16:creationId xmlns:a16="http://schemas.microsoft.com/office/drawing/2014/main" id="{B4C6524D-22D8-43C0-8766-EF5FE8160ECC}"/>
                </a:ext>
              </a:extLst>
            </p:cNvPr>
            <p:cNvPicPr>
              <a:picLocks noChangeAspect="1"/>
            </p:cNvPicPr>
            <p:nvPr/>
          </p:nvPicPr>
          <p:blipFill rotWithShape="1">
            <a:blip r:embed="rId2">
              <a:extLst>
                <a:ext uri="{28A0092B-C50C-407E-A947-70E740481C1C}">
                  <a14:useLocalDpi xmlns:a14="http://schemas.microsoft.com/office/drawing/2010/main" val="0"/>
                </a:ext>
              </a:extLst>
            </a:blip>
            <a:srcRect l="15581" t="28038" r="5300" b="11679"/>
            <a:stretch/>
          </p:blipFill>
          <p:spPr bwMode="auto">
            <a:xfrm>
              <a:off x="-125456" y="-157286"/>
              <a:ext cx="4699947" cy="201295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D5E0F0D-8180-485C-A3F7-DABEAF11A799}"/>
                </a:ext>
              </a:extLst>
            </p:cNvPr>
            <p:cNvPicPr>
              <a:picLocks noChangeAspect="1"/>
            </p:cNvPicPr>
            <p:nvPr/>
          </p:nvPicPr>
          <p:blipFill rotWithShape="1">
            <a:blip r:embed="rId3">
              <a:extLst>
                <a:ext uri="{28A0092B-C50C-407E-A947-70E740481C1C}">
                  <a14:useLocalDpi xmlns:a14="http://schemas.microsoft.com/office/drawing/2010/main" val="0"/>
                </a:ext>
              </a:extLst>
            </a:blip>
            <a:srcRect l="15578" t="44658" r="5307" b="12190"/>
            <a:stretch/>
          </p:blipFill>
          <p:spPr bwMode="auto">
            <a:xfrm>
              <a:off x="-125456" y="1845418"/>
              <a:ext cx="4699947" cy="144081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01480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he-IL" b="1" dirty="0">
                <a:cs typeface="+mn-cs"/>
              </a:rPr>
              <a:t>דוגמאות של נתונים מה-</a:t>
            </a:r>
            <a:r>
              <a:rPr lang="en-US" b="1" dirty="0">
                <a:cs typeface="+mn-cs"/>
              </a:rPr>
              <a:t>DB</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מידע על </a:t>
            </a:r>
            <a:r>
              <a:rPr lang="en-US" dirty="0"/>
              <a:t>Applicant</a:t>
            </a:r>
            <a:endParaRPr lang="he-IL" dirty="0"/>
          </a:p>
          <a:p>
            <a:pPr marL="0" indent="0" algn="r">
              <a:buNone/>
            </a:pPr>
            <a:endParaRPr lang="en-US" dirty="0"/>
          </a:p>
        </p:txBody>
      </p:sp>
      <p:pic>
        <p:nvPicPr>
          <p:cNvPr id="5" name="Picture 4">
            <a:extLst>
              <a:ext uri="{FF2B5EF4-FFF2-40B4-BE49-F238E27FC236}">
                <a16:creationId xmlns:a16="http://schemas.microsoft.com/office/drawing/2014/main" id="{3A447A0C-5CFD-47FB-9466-7E6C7F916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019" y="628259"/>
            <a:ext cx="9573961" cy="5601482"/>
          </a:xfrm>
          <a:prstGeom prst="rect">
            <a:avLst/>
          </a:prstGeom>
        </p:spPr>
      </p:pic>
      <p:pic>
        <p:nvPicPr>
          <p:cNvPr id="7" name="Picture 6">
            <a:extLst>
              <a:ext uri="{FF2B5EF4-FFF2-40B4-BE49-F238E27FC236}">
                <a16:creationId xmlns:a16="http://schemas.microsoft.com/office/drawing/2014/main" id="{ABBBF393-1971-4A44-ACFF-D6E124F24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2303" y="0"/>
            <a:ext cx="8807393" cy="6858000"/>
          </a:xfrm>
          <a:prstGeom prst="rect">
            <a:avLst/>
          </a:prstGeom>
        </p:spPr>
      </p:pic>
      <p:pic>
        <p:nvPicPr>
          <p:cNvPr id="9" name="Picture 8">
            <a:extLst>
              <a:ext uri="{FF2B5EF4-FFF2-40B4-BE49-F238E27FC236}">
                <a16:creationId xmlns:a16="http://schemas.microsoft.com/office/drawing/2014/main" id="{92C834BE-58CE-4DB8-9163-5CF50B5D65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956" y="0"/>
            <a:ext cx="7306087" cy="6858000"/>
          </a:xfrm>
          <a:prstGeom prst="rect">
            <a:avLst/>
          </a:prstGeom>
        </p:spPr>
      </p:pic>
      <p:pic>
        <p:nvPicPr>
          <p:cNvPr id="11" name="Picture 10">
            <a:extLst>
              <a:ext uri="{FF2B5EF4-FFF2-40B4-BE49-F238E27FC236}">
                <a16:creationId xmlns:a16="http://schemas.microsoft.com/office/drawing/2014/main" id="{0B2BD9CE-06CA-42C2-A860-AD872B9D2C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1765" y="0"/>
            <a:ext cx="9088470" cy="6858000"/>
          </a:xfrm>
          <a:prstGeom prst="rect">
            <a:avLst/>
          </a:prstGeom>
        </p:spPr>
      </p:pic>
      <p:pic>
        <p:nvPicPr>
          <p:cNvPr id="13" name="Picture 12">
            <a:extLst>
              <a:ext uri="{FF2B5EF4-FFF2-40B4-BE49-F238E27FC236}">
                <a16:creationId xmlns:a16="http://schemas.microsoft.com/office/drawing/2014/main" id="{4ECF3B15-C76E-4729-8764-2E0431A382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1440" y="204337"/>
            <a:ext cx="9269119" cy="6449325"/>
          </a:xfrm>
          <a:prstGeom prst="rect">
            <a:avLst/>
          </a:prstGeom>
        </p:spPr>
      </p:pic>
      <p:pic>
        <p:nvPicPr>
          <p:cNvPr id="15" name="Picture 14">
            <a:extLst>
              <a:ext uri="{FF2B5EF4-FFF2-40B4-BE49-F238E27FC236}">
                <a16:creationId xmlns:a16="http://schemas.microsoft.com/office/drawing/2014/main" id="{0FE8B838-3A1D-418C-AE8F-0728726617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3607" y="0"/>
            <a:ext cx="7244785" cy="6858000"/>
          </a:xfrm>
          <a:prstGeom prst="rect">
            <a:avLst/>
          </a:prstGeom>
        </p:spPr>
      </p:pic>
      <p:pic>
        <p:nvPicPr>
          <p:cNvPr id="17" name="Picture 16">
            <a:extLst>
              <a:ext uri="{FF2B5EF4-FFF2-40B4-BE49-F238E27FC236}">
                <a16:creationId xmlns:a16="http://schemas.microsoft.com/office/drawing/2014/main" id="{F1FD78D3-EE50-42A0-957A-565F2C27AC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0493" y="194811"/>
            <a:ext cx="9231013" cy="6468378"/>
          </a:xfrm>
          <a:prstGeom prst="rect">
            <a:avLst/>
          </a:prstGeom>
        </p:spPr>
      </p:pic>
    </p:spTree>
    <p:extLst>
      <p:ext uri="{BB962C8B-B14F-4D97-AF65-F5344CB8AC3E}">
        <p14:creationId xmlns:p14="http://schemas.microsoft.com/office/powerpoint/2010/main" val="10819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ppt_x"/>
                                          </p:val>
                                        </p:tav>
                                      </p:tavLst>
                                    </p:anim>
                                    <p:anim calcmode="lin" valueType="num">
                                      <p:cBhvr additive="base">
                                        <p:cTn id="25" dur="500"/>
                                        <p:tgtEl>
                                          <p:spTgt spid="7"/>
                                        </p:tgtEl>
                                        <p:attrNameLst>
                                          <p:attrName>ppt_y</p:attrName>
                                        </p:attrNameLst>
                                      </p:cBhvr>
                                      <p:tavLst>
                                        <p:tav tm="0">
                                          <p:val>
                                            <p:strVal val="ppt_y"/>
                                          </p:val>
                                        </p:tav>
                                        <p:tav tm="100000">
                                          <p:val>
                                            <p:strVal val="1+ppt_h/2"/>
                                          </p:val>
                                        </p:tav>
                                      </p:tavLst>
                                    </p:anim>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
                                        </p:tgtEl>
                                        <p:attrNameLst>
                                          <p:attrName>ppt_x</p:attrName>
                                        </p:attrNameLst>
                                      </p:cBhvr>
                                      <p:tavLst>
                                        <p:tav tm="0">
                                          <p:val>
                                            <p:strVal val="ppt_x"/>
                                          </p:val>
                                        </p:tav>
                                        <p:tav tm="100000">
                                          <p:val>
                                            <p:strVal val="ppt_x"/>
                                          </p:val>
                                        </p:tav>
                                      </p:tavLst>
                                    </p:anim>
                                    <p:anim calcmode="lin" valueType="num">
                                      <p:cBhvr additive="base">
                                        <p:cTn id="37" dur="500"/>
                                        <p:tgtEl>
                                          <p:spTgt spid="15"/>
                                        </p:tgtEl>
                                        <p:attrNameLst>
                                          <p:attrName>ppt_y</p:attrName>
                                        </p:attrNameLst>
                                      </p:cBhvr>
                                      <p:tavLst>
                                        <p:tav tm="0">
                                          <p:val>
                                            <p:strVal val="ppt_y"/>
                                          </p:val>
                                        </p:tav>
                                        <p:tav tm="100000">
                                          <p:val>
                                            <p:strVal val="1+ppt_h/2"/>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ppt_x"/>
                                          </p:val>
                                        </p:tav>
                                      </p:tavLst>
                                    </p:anim>
                                    <p:anim calcmode="lin" valueType="num">
                                      <p:cBhvr additive="base">
                                        <p:cTn id="49" dur="500"/>
                                        <p:tgtEl>
                                          <p:spTgt spid="9"/>
                                        </p:tgtEl>
                                        <p:attrNameLst>
                                          <p:attrName>ppt_y</p:attrName>
                                        </p:attrNameLst>
                                      </p:cBhvr>
                                      <p:tavLst>
                                        <p:tav tm="0">
                                          <p:val>
                                            <p:strVal val="ppt_y"/>
                                          </p:val>
                                        </p:tav>
                                        <p:tav tm="100000">
                                          <p:val>
                                            <p:strVal val="1+ppt_h/2"/>
                                          </p:val>
                                        </p:tav>
                                      </p:tavLst>
                                    </p:anim>
                                    <p:set>
                                      <p:cBhvr>
                                        <p:cTn id="50" dur="1" fill="hold">
                                          <p:stCondLst>
                                            <p:cond delay="499"/>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11"/>
                                        </p:tgtEl>
                                        <p:attrNameLst>
                                          <p:attrName>ppt_x</p:attrName>
                                        </p:attrNameLst>
                                      </p:cBhvr>
                                      <p:tavLst>
                                        <p:tav tm="0">
                                          <p:val>
                                            <p:strVal val="ppt_x"/>
                                          </p:val>
                                        </p:tav>
                                        <p:tav tm="100000">
                                          <p:val>
                                            <p:strVal val="ppt_x"/>
                                          </p:val>
                                        </p:tav>
                                      </p:tavLst>
                                    </p:anim>
                                    <p:anim calcmode="lin" valueType="num">
                                      <p:cBhvr additive="base">
                                        <p:cTn id="61" dur="500"/>
                                        <p:tgtEl>
                                          <p:spTgt spid="11"/>
                                        </p:tgtEl>
                                        <p:attrNameLst>
                                          <p:attrName>ppt_y</p:attrName>
                                        </p:attrNameLst>
                                      </p:cBhvr>
                                      <p:tavLst>
                                        <p:tav tm="0">
                                          <p:val>
                                            <p:strVal val="ppt_y"/>
                                          </p:val>
                                        </p:tav>
                                        <p:tav tm="100000">
                                          <p:val>
                                            <p:strVal val="1+ppt_h/2"/>
                                          </p:val>
                                        </p:tav>
                                      </p:tavLst>
                                    </p:anim>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13"/>
                                        </p:tgtEl>
                                        <p:attrNameLst>
                                          <p:attrName>ppt_x</p:attrName>
                                        </p:attrNameLst>
                                      </p:cBhvr>
                                      <p:tavLst>
                                        <p:tav tm="0">
                                          <p:val>
                                            <p:strVal val="ppt_x"/>
                                          </p:val>
                                        </p:tav>
                                        <p:tav tm="100000">
                                          <p:val>
                                            <p:strVal val="ppt_x"/>
                                          </p:val>
                                        </p:tav>
                                      </p:tavLst>
                                    </p:anim>
                                    <p:anim calcmode="lin" valueType="num">
                                      <p:cBhvr additive="base">
                                        <p:cTn id="73" dur="500"/>
                                        <p:tgtEl>
                                          <p:spTgt spid="13"/>
                                        </p:tgtEl>
                                        <p:attrNameLst>
                                          <p:attrName>ppt_y</p:attrName>
                                        </p:attrNameLst>
                                      </p:cBhvr>
                                      <p:tavLst>
                                        <p:tav tm="0">
                                          <p:val>
                                            <p:strVal val="ppt_y"/>
                                          </p:val>
                                        </p:tav>
                                        <p:tav tm="100000">
                                          <p:val>
                                            <p:strVal val="1+ppt_h/2"/>
                                          </p:val>
                                        </p:tav>
                                      </p:tavLst>
                                    </p:anim>
                                    <p:set>
                                      <p:cBhvr>
                                        <p:cTn id="74" dur="1" fill="hold">
                                          <p:stCondLst>
                                            <p:cond delay="499"/>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ppt_x"/>
                                          </p:val>
                                        </p:tav>
                                        <p:tav tm="100000">
                                          <p:val>
                                            <p:strVal val="#ppt_x"/>
                                          </p:val>
                                        </p:tav>
                                      </p:tavLst>
                                    </p:anim>
                                    <p:anim calcmode="lin" valueType="num">
                                      <p:cBhvr additive="base">
                                        <p:cTn id="8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17"/>
                                        </p:tgtEl>
                                        <p:attrNameLst>
                                          <p:attrName>ppt_x</p:attrName>
                                        </p:attrNameLst>
                                      </p:cBhvr>
                                      <p:tavLst>
                                        <p:tav tm="0">
                                          <p:val>
                                            <p:strVal val="ppt_x"/>
                                          </p:val>
                                        </p:tav>
                                        <p:tav tm="100000">
                                          <p:val>
                                            <p:strVal val="ppt_x"/>
                                          </p:val>
                                        </p:tav>
                                      </p:tavLst>
                                    </p:anim>
                                    <p:anim calcmode="lin" valueType="num">
                                      <p:cBhvr additive="base">
                                        <p:cTn id="85" dur="500"/>
                                        <p:tgtEl>
                                          <p:spTgt spid="17"/>
                                        </p:tgtEl>
                                        <p:attrNameLst>
                                          <p:attrName>ppt_y</p:attrName>
                                        </p:attrNameLst>
                                      </p:cBhvr>
                                      <p:tavLst>
                                        <p:tav tm="0">
                                          <p:val>
                                            <p:strVal val="ppt_y"/>
                                          </p:val>
                                        </p:tav>
                                        <p:tav tm="100000">
                                          <p:val>
                                            <p:strVal val="1+ppt_h/2"/>
                                          </p:val>
                                        </p:tav>
                                      </p:tavLst>
                                    </p:anim>
                                    <p:set>
                                      <p:cBhvr>
                                        <p:cTn id="8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he-IL" b="1" dirty="0">
                <a:cs typeface="+mn-cs"/>
              </a:rPr>
              <a:t>דוגמאות של נתונים מה-</a:t>
            </a:r>
            <a:r>
              <a:rPr lang="en-US" b="1" dirty="0">
                <a:cs typeface="+mn-cs"/>
              </a:rPr>
              <a:t>DB</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מידע על </a:t>
            </a:r>
            <a:r>
              <a:rPr lang="en-US" dirty="0"/>
              <a:t>Universities &amp; Faculties</a:t>
            </a:r>
          </a:p>
          <a:p>
            <a:pPr marL="0" indent="0" algn="r" rtl="1">
              <a:buNone/>
            </a:pPr>
            <a:r>
              <a:rPr lang="he-IL" sz="1400" dirty="0"/>
              <a:t>     (כל המידע הרלוונטי להרצת האלגוריתם)</a:t>
            </a:r>
          </a:p>
          <a:p>
            <a:pPr marL="0" indent="0" algn="r">
              <a:buNone/>
            </a:pPr>
            <a:endParaRPr lang="en-US" dirty="0"/>
          </a:p>
        </p:txBody>
      </p:sp>
      <p:pic>
        <p:nvPicPr>
          <p:cNvPr id="5" name="Picture 4">
            <a:extLst>
              <a:ext uri="{FF2B5EF4-FFF2-40B4-BE49-F238E27FC236}">
                <a16:creationId xmlns:a16="http://schemas.microsoft.com/office/drawing/2014/main" id="{6B2A1FE3-B78B-4024-AFDC-A6DF8336C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0"/>
            <a:ext cx="7239000" cy="6858000"/>
          </a:xfrm>
          <a:prstGeom prst="rect">
            <a:avLst/>
          </a:prstGeom>
        </p:spPr>
      </p:pic>
      <p:pic>
        <p:nvPicPr>
          <p:cNvPr id="7" name="Picture 6">
            <a:extLst>
              <a:ext uri="{FF2B5EF4-FFF2-40B4-BE49-F238E27FC236}">
                <a16:creationId xmlns:a16="http://schemas.microsoft.com/office/drawing/2014/main" id="{BDBD58B5-3515-4EC1-9B9E-EFC545BE0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04" y="0"/>
            <a:ext cx="8838191" cy="6858000"/>
          </a:xfrm>
          <a:prstGeom prst="rect">
            <a:avLst/>
          </a:prstGeom>
        </p:spPr>
      </p:pic>
    </p:spTree>
    <p:extLst>
      <p:ext uri="{BB962C8B-B14F-4D97-AF65-F5344CB8AC3E}">
        <p14:creationId xmlns:p14="http://schemas.microsoft.com/office/powerpoint/2010/main" val="338587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ppt_x"/>
                                          </p:val>
                                        </p:tav>
                                      </p:tavLst>
                                    </p:anim>
                                    <p:anim calcmode="lin" valueType="num">
                                      <p:cBhvr additive="base">
                                        <p:cTn id="25" dur="500"/>
                                        <p:tgtEl>
                                          <p:spTgt spid="5"/>
                                        </p:tgtEl>
                                        <p:attrNameLst>
                                          <p:attrName>ppt_y</p:attrName>
                                        </p:attrNameLst>
                                      </p:cBhvr>
                                      <p:tavLst>
                                        <p:tav tm="0">
                                          <p:val>
                                            <p:strVal val="ppt_y"/>
                                          </p:val>
                                        </p:tav>
                                        <p:tav tm="100000">
                                          <p:val>
                                            <p:strVal val="1+ppt_h/2"/>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he-IL" b="1" dirty="0">
                <a:cs typeface="+mn-cs"/>
              </a:rPr>
              <a:t>דוגמאות של נתונים מה-</a:t>
            </a:r>
            <a:r>
              <a:rPr lang="en-US" b="1" dirty="0">
                <a:cs typeface="+mn-cs"/>
              </a:rPr>
              <a:t>DB</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מידע רלוונטי ל-</a:t>
            </a:r>
            <a:r>
              <a:rPr lang="en-US" dirty="0"/>
              <a:t>Manager</a:t>
            </a:r>
            <a:endParaRPr lang="he-IL" dirty="0"/>
          </a:p>
          <a:p>
            <a:pPr marL="0" indent="0" algn="r">
              <a:buNone/>
            </a:pPr>
            <a:endParaRPr lang="en-US" dirty="0"/>
          </a:p>
        </p:txBody>
      </p:sp>
      <p:pic>
        <p:nvPicPr>
          <p:cNvPr id="5" name="Picture 4">
            <a:extLst>
              <a:ext uri="{FF2B5EF4-FFF2-40B4-BE49-F238E27FC236}">
                <a16:creationId xmlns:a16="http://schemas.microsoft.com/office/drawing/2014/main" id="{AA120859-CCE1-4ED4-B27C-10CD0CD21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493" y="885470"/>
            <a:ext cx="9231013" cy="5087060"/>
          </a:xfrm>
          <a:prstGeom prst="rect">
            <a:avLst/>
          </a:prstGeom>
        </p:spPr>
      </p:pic>
    </p:spTree>
    <p:extLst>
      <p:ext uri="{BB962C8B-B14F-4D97-AF65-F5344CB8AC3E}">
        <p14:creationId xmlns:p14="http://schemas.microsoft.com/office/powerpoint/2010/main" val="189214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he-IL" b="1" dirty="0">
                <a:cs typeface="+mn-cs"/>
              </a:rPr>
              <a:t>תכנון מול ביצוע</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במהלך העבודה על המערכת נתקלנו בכמה החלטות משמעותיות, אשר החלטנו על ביצוע שונה ממה שתוכנן בתחילה:</a:t>
            </a:r>
          </a:p>
          <a:p>
            <a:pPr lvl="1" algn="r" rtl="1"/>
            <a:r>
              <a:rPr lang="he-IL" dirty="0"/>
              <a:t>שימוש ב-</a:t>
            </a:r>
            <a:r>
              <a:rPr lang="en-US" dirty="0"/>
              <a:t>DB</a:t>
            </a:r>
            <a:r>
              <a:rPr lang="he-IL" dirty="0"/>
              <a:t> שאינו </a:t>
            </a:r>
            <a:r>
              <a:rPr lang="en-US" dirty="0"/>
              <a:t>SQL</a:t>
            </a:r>
            <a:r>
              <a:rPr lang="he-IL" dirty="0"/>
              <a:t>-י.</a:t>
            </a:r>
          </a:p>
          <a:p>
            <a:pPr lvl="1" algn="r" rtl="1"/>
            <a:r>
              <a:rPr lang="he-IL" dirty="0"/>
              <a:t>שוני במימוש ה-</a:t>
            </a:r>
            <a:r>
              <a:rPr lang="en-US" dirty="0"/>
              <a:t>Class</a:t>
            </a:r>
            <a:r>
              <a:rPr lang="he-IL" dirty="0"/>
              <a:t>ים.</a:t>
            </a:r>
          </a:p>
          <a:p>
            <a:pPr lvl="1" algn="r" rtl="1"/>
            <a:r>
              <a:rPr lang="he-IL" dirty="0"/>
              <a:t>תהליכים במערכת יושמו בצורה שונה ממה שתוכנן.</a:t>
            </a:r>
          </a:p>
          <a:p>
            <a:pPr lvl="2" algn="r" rtl="1"/>
            <a:r>
              <a:rPr lang="he-IL" dirty="0"/>
              <a:t>למשל יצירת פרופיל הינו חלק מתהליך ההרשמה.</a:t>
            </a:r>
          </a:p>
          <a:p>
            <a:pPr lvl="2" algn="r" rtl="1"/>
            <a:endParaRPr lang="he-IL" dirty="0"/>
          </a:p>
          <a:p>
            <a:pPr algn="r" rtl="1"/>
            <a:r>
              <a:rPr lang="he-IL" dirty="0"/>
              <a:t>באופן כללי למרות הגמישות במימוש והשינויים הדינמיים במהלך מימוש המערכת, הסתמכנו רבות על הדיאגרמות והתכנון ההתחלתי שלנו לאורך כל תקופת המימוש.</a:t>
            </a:r>
          </a:p>
          <a:p>
            <a:pPr lvl="2" algn="r" rtl="1"/>
            <a:endParaRPr lang="he-IL" dirty="0"/>
          </a:p>
        </p:txBody>
      </p:sp>
    </p:spTree>
    <p:extLst>
      <p:ext uri="{BB962C8B-B14F-4D97-AF65-F5344CB8AC3E}">
        <p14:creationId xmlns:p14="http://schemas.microsoft.com/office/powerpoint/2010/main" val="207476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en-US" b="1" dirty="0">
                <a:cs typeface="+mn-cs"/>
              </a:rPr>
              <a:t>FIN</a:t>
            </a:r>
          </a:p>
        </p:txBody>
      </p:sp>
      <p:pic>
        <p:nvPicPr>
          <p:cNvPr id="5" name="Content Placeholder 4">
            <a:extLst>
              <a:ext uri="{FF2B5EF4-FFF2-40B4-BE49-F238E27FC236}">
                <a16:creationId xmlns:a16="http://schemas.microsoft.com/office/drawing/2014/main" id="{A912CC7A-630D-454D-9A6A-ADADF4A467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2600" y="2219325"/>
            <a:ext cx="3921125" cy="3921125"/>
          </a:xfrm>
          <a:effectLst>
            <a:softEdge rad="63500"/>
          </a:effectLst>
        </p:spPr>
      </p:pic>
    </p:spTree>
    <p:extLst>
      <p:ext uri="{BB962C8B-B14F-4D97-AF65-F5344CB8AC3E}">
        <p14:creationId xmlns:p14="http://schemas.microsoft.com/office/powerpoint/2010/main" val="3110088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en-US" dirty="0"/>
              <a:t>PERFECT MATCH</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lstStyle/>
          <a:p>
            <a:pPr algn="r" rtl="1"/>
            <a:r>
              <a:rPr lang="he-IL" dirty="0"/>
              <a:t>האפליקציה מתאימה </a:t>
            </a:r>
            <a:r>
              <a:rPr lang="en-US" dirty="0"/>
              <a:t> </a:t>
            </a:r>
            <a:r>
              <a:rPr lang="he-IL" dirty="0"/>
              <a:t>באמצעות אלגוריתם בין נתוני המועמדים לדרישות מוסדות הלימוד וכן מספר המועמדים היכולים להתקבל אליהם, תדרג את המועמדים ותחזיר אל המועמדים את המוסד אליהם התקבלו, ואל מוסדות הלימוד רשימת מועמדים עפ"י דירוג ההתאמה הטוב ביותר.</a:t>
            </a:r>
          </a:p>
          <a:p>
            <a:pPr algn="r" rtl="1"/>
            <a:r>
              <a:rPr lang="he-IL" dirty="0"/>
              <a:t>האלגוריתם מתייחס בעדיפות ראשונה לעדיפויות המועמדים.</a:t>
            </a:r>
          </a:p>
          <a:p>
            <a:pPr algn="r" rtl="1"/>
            <a:r>
              <a:rPr lang="he-IL" dirty="0"/>
              <a:t>על מנת שההתאמות יהיו אופטימליות והאפליקציה תיתן שירות אמין – הרצת האלגוריתם תהיה בזמנים עיתיים ומוגדרים מראש.</a:t>
            </a:r>
          </a:p>
          <a:p>
            <a:pPr algn="r" rtl="1"/>
            <a:r>
              <a:rPr lang="he-IL" dirty="0"/>
              <a:t>בזמנים אלו לא תתאפשר הרשמה של מוסדות ושל מועמדים חדשים לאפליקציה.</a:t>
            </a:r>
          </a:p>
          <a:p>
            <a:pPr marL="0" indent="0" algn="r">
              <a:buNone/>
            </a:pPr>
            <a:endParaRPr lang="en-US" dirty="0"/>
          </a:p>
        </p:txBody>
      </p:sp>
    </p:spTree>
    <p:extLst>
      <p:ext uri="{BB962C8B-B14F-4D97-AF65-F5344CB8AC3E}">
        <p14:creationId xmlns:p14="http://schemas.microsoft.com/office/powerpoint/2010/main" val="2040100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he-IL" b="1" dirty="0">
                <a:cs typeface="+mn-cs"/>
              </a:rPr>
              <a:t>התהליכים באפליקציה</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lstStyle/>
          <a:p>
            <a:pPr algn="r" rtl="1"/>
            <a:r>
              <a:rPr lang="he-IL" u="sng" dirty="0"/>
              <a:t>מועמדים - </a:t>
            </a:r>
            <a:r>
              <a:rPr lang="en-US" u="sng" dirty="0"/>
              <a:t>Applicants</a:t>
            </a:r>
            <a:r>
              <a:rPr lang="he-IL" dirty="0"/>
              <a:t>: </a:t>
            </a:r>
            <a:endParaRPr lang="en-US" dirty="0"/>
          </a:p>
          <a:p>
            <a:pPr lvl="1" algn="r" rtl="1"/>
            <a:r>
              <a:rPr lang="he-IL" sz="2000" b="1" dirty="0"/>
              <a:t>הרשמה</a:t>
            </a:r>
            <a:r>
              <a:rPr lang="he-IL" sz="2000" dirty="0"/>
              <a:t>, </a:t>
            </a:r>
            <a:r>
              <a:rPr lang="he-IL" sz="2000" b="1" dirty="0"/>
              <a:t>פתיחת פרופיל והזנת נתונים</a:t>
            </a:r>
            <a:r>
              <a:rPr lang="he-IL" sz="2000" dirty="0"/>
              <a:t>, </a:t>
            </a:r>
            <a:r>
              <a:rPr lang="he-IL" sz="2000" b="1" dirty="0"/>
              <a:t>קבלת הודעות</a:t>
            </a:r>
            <a:r>
              <a:rPr lang="he-IL" sz="2000" dirty="0"/>
              <a:t>.</a:t>
            </a:r>
            <a:endParaRPr lang="en-US" sz="2000" dirty="0"/>
          </a:p>
          <a:p>
            <a:pPr algn="r" rtl="1"/>
            <a:r>
              <a:rPr lang="he-IL" u="sng" dirty="0"/>
              <a:t>מוסדות הלימוד – </a:t>
            </a:r>
            <a:r>
              <a:rPr lang="en-US" u="sng" dirty="0"/>
              <a:t>Universities &amp; Faculties</a:t>
            </a:r>
            <a:r>
              <a:rPr lang="he-IL" dirty="0"/>
              <a:t>: </a:t>
            </a:r>
            <a:endParaRPr lang="en-US" dirty="0"/>
          </a:p>
          <a:p>
            <a:pPr lvl="1" algn="r" rtl="1"/>
            <a:r>
              <a:rPr lang="he-IL" sz="2000" dirty="0"/>
              <a:t>הרשמה, פתיחת פרופיל והזנת נתונים, קבלת הודעות.</a:t>
            </a:r>
            <a:endParaRPr lang="en-US" sz="2000" dirty="0"/>
          </a:p>
          <a:p>
            <a:pPr algn="r" rtl="1"/>
            <a:r>
              <a:rPr lang="he-IL" u="sng" dirty="0"/>
              <a:t>מנהל - </a:t>
            </a:r>
            <a:r>
              <a:rPr lang="en-US" u="sng" dirty="0"/>
              <a:t>Manager</a:t>
            </a:r>
            <a:r>
              <a:rPr lang="he-IL" dirty="0"/>
              <a:t>: </a:t>
            </a:r>
            <a:endParaRPr lang="en-US" dirty="0"/>
          </a:p>
          <a:p>
            <a:pPr lvl="1" algn="r" rtl="1"/>
            <a:r>
              <a:rPr lang="he-IL" sz="2000" b="1" dirty="0"/>
              <a:t>הרצת האלגוריתם </a:t>
            </a:r>
            <a:r>
              <a:rPr lang="he-IL" sz="2000" dirty="0"/>
              <a:t>(ע"י לחיצת כפתור).</a:t>
            </a:r>
            <a:endParaRPr lang="en-US" sz="2000" dirty="0"/>
          </a:p>
          <a:p>
            <a:pPr algn="r" rtl="1"/>
            <a:endParaRPr lang="he-IL" dirty="0"/>
          </a:p>
          <a:p>
            <a:pPr marL="0" indent="0" algn="r">
              <a:buNone/>
            </a:pPr>
            <a:endParaRPr lang="en-US" dirty="0"/>
          </a:p>
        </p:txBody>
      </p:sp>
    </p:spTree>
    <p:extLst>
      <p:ext uri="{BB962C8B-B14F-4D97-AF65-F5344CB8AC3E}">
        <p14:creationId xmlns:p14="http://schemas.microsoft.com/office/powerpoint/2010/main" val="922907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he-IL" b="1" dirty="0">
                <a:cs typeface="+mn-cs"/>
              </a:rPr>
              <a:t>דרישות מרכזיות של המערכת</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lstStyle/>
          <a:p>
            <a:pPr marL="0" indent="0" algn="r">
              <a:buNone/>
            </a:pPr>
            <a:endParaRPr lang="en-US" dirty="0"/>
          </a:p>
        </p:txBody>
      </p:sp>
      <p:graphicFrame>
        <p:nvGraphicFramePr>
          <p:cNvPr id="4" name="Table 3">
            <a:extLst>
              <a:ext uri="{FF2B5EF4-FFF2-40B4-BE49-F238E27FC236}">
                <a16:creationId xmlns:a16="http://schemas.microsoft.com/office/drawing/2014/main" id="{5E51AEC5-0A33-405F-821E-CA618193D573}"/>
              </a:ext>
            </a:extLst>
          </p:cNvPr>
          <p:cNvGraphicFramePr>
            <a:graphicFrameLocks noGrp="1"/>
          </p:cNvGraphicFramePr>
          <p:nvPr>
            <p:extLst>
              <p:ext uri="{D42A27DB-BD31-4B8C-83A1-F6EECF244321}">
                <p14:modId xmlns:p14="http://schemas.microsoft.com/office/powerpoint/2010/main" val="3171619564"/>
              </p:ext>
            </p:extLst>
          </p:nvPr>
        </p:nvGraphicFramePr>
        <p:xfrm>
          <a:off x="323557" y="1764439"/>
          <a:ext cx="11619912" cy="4868036"/>
        </p:xfrm>
        <a:graphic>
          <a:graphicData uri="http://schemas.openxmlformats.org/drawingml/2006/table">
            <a:tbl>
              <a:tblPr firstRow="1" bandRow="1">
                <a:tableStyleId>{5C22544A-7EE6-4342-B048-85BDC9FD1C3A}</a:tableStyleId>
              </a:tblPr>
              <a:tblGrid>
                <a:gridCol w="1401714">
                  <a:extLst>
                    <a:ext uri="{9D8B030D-6E8A-4147-A177-3AD203B41FA5}">
                      <a16:colId xmlns:a16="http://schemas.microsoft.com/office/drawing/2014/main" val="1479223316"/>
                    </a:ext>
                  </a:extLst>
                </a:gridCol>
                <a:gridCol w="1257080">
                  <a:extLst>
                    <a:ext uri="{9D8B030D-6E8A-4147-A177-3AD203B41FA5}">
                      <a16:colId xmlns:a16="http://schemas.microsoft.com/office/drawing/2014/main" val="3632691256"/>
                    </a:ext>
                  </a:extLst>
                </a:gridCol>
                <a:gridCol w="1420837">
                  <a:extLst>
                    <a:ext uri="{9D8B030D-6E8A-4147-A177-3AD203B41FA5}">
                      <a16:colId xmlns:a16="http://schemas.microsoft.com/office/drawing/2014/main" val="3997193789"/>
                    </a:ext>
                  </a:extLst>
                </a:gridCol>
                <a:gridCol w="1786597">
                  <a:extLst>
                    <a:ext uri="{9D8B030D-6E8A-4147-A177-3AD203B41FA5}">
                      <a16:colId xmlns:a16="http://schemas.microsoft.com/office/drawing/2014/main" val="716315115"/>
                    </a:ext>
                  </a:extLst>
                </a:gridCol>
                <a:gridCol w="2309932">
                  <a:extLst>
                    <a:ext uri="{9D8B030D-6E8A-4147-A177-3AD203B41FA5}">
                      <a16:colId xmlns:a16="http://schemas.microsoft.com/office/drawing/2014/main" val="948556660"/>
                    </a:ext>
                  </a:extLst>
                </a:gridCol>
                <a:gridCol w="2655350">
                  <a:extLst>
                    <a:ext uri="{9D8B030D-6E8A-4147-A177-3AD203B41FA5}">
                      <a16:colId xmlns:a16="http://schemas.microsoft.com/office/drawing/2014/main" val="2280601991"/>
                    </a:ext>
                  </a:extLst>
                </a:gridCol>
                <a:gridCol w="788402">
                  <a:extLst>
                    <a:ext uri="{9D8B030D-6E8A-4147-A177-3AD203B41FA5}">
                      <a16:colId xmlns:a16="http://schemas.microsoft.com/office/drawing/2014/main" val="3889240696"/>
                    </a:ext>
                  </a:extLst>
                </a:gridCol>
              </a:tblGrid>
              <a:tr h="500042">
                <a:tc>
                  <a:txBody>
                    <a:bodyPr/>
                    <a:lstStyle/>
                    <a:p>
                      <a:pPr marL="0" marR="0" algn="ctr" rtl="1">
                        <a:lnSpc>
                          <a:spcPct val="150000"/>
                        </a:lnSpc>
                        <a:spcBef>
                          <a:spcPts val="0"/>
                        </a:spcBef>
                        <a:spcAft>
                          <a:spcPts val="0"/>
                        </a:spcAft>
                      </a:pPr>
                      <a:r>
                        <a:rPr lang="he-IL" sz="1400">
                          <a:effectLst/>
                        </a:rPr>
                        <a:t>הערות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תיעדוף</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תת 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מקור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תיאור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dirty="0">
                          <a:effectLst/>
                        </a:rPr>
                        <a:t>מס"</a:t>
                      </a:r>
                      <a:r>
                        <a:rPr lang="he-IL" sz="1400" dirty="0">
                          <a:effectLst/>
                          <a:latin typeface="Calibri" panose="020F0502020204030204" pitchFamily="34" charset="0"/>
                          <a:cs typeface="Arial" panose="020B0604020202020204" pitchFamily="34" charset="0"/>
                        </a:rPr>
                        <a:t>ד</a:t>
                      </a:r>
                      <a:endParaRPr lang="en-US" sz="1400" dirty="0">
                        <a:effectLst/>
                      </a:endParaRPr>
                    </a:p>
                  </a:txBody>
                  <a:tcPr marL="57551" marR="57551" marT="28775" marB="28775" anchor="ctr"/>
                </a:tc>
                <a:extLst>
                  <a:ext uri="{0D108BD9-81ED-4DB2-BD59-A6C34878D82A}">
                    <a16:rowId xmlns:a16="http://schemas.microsoft.com/office/drawing/2014/main" val="3712516511"/>
                  </a:ext>
                </a:extLst>
              </a:tr>
              <a:tr h="715019">
                <a:tc>
                  <a:txBody>
                    <a:bodyPr/>
                    <a:lstStyle/>
                    <a:p>
                      <a:pPr marL="0" marR="0" algn="r" rtl="1">
                        <a:lnSpc>
                          <a:spcPct val="150000"/>
                        </a:lnSpc>
                        <a:spcBef>
                          <a:spcPts val="0"/>
                        </a:spcBef>
                        <a:spcAft>
                          <a:spcPts val="0"/>
                        </a:spcAft>
                      </a:pPr>
                      <a:r>
                        <a:rPr lang="he-IL" sz="1200" dirty="0">
                          <a:effectLst/>
                          <a:latin typeface="Calibri" panose="020F0502020204030204" pitchFamily="34" charset="0"/>
                          <a:ea typeface="Calibri" panose="020F0502020204030204" pitchFamily="34" charset="0"/>
                          <a:cs typeface="Arial" panose="020B0604020202020204" pitchFamily="34" charset="0"/>
                        </a:rPr>
                        <a:t>אלגוריתם עם נכונות ואמינות גבוהה.</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איכות הפתרון: מאפייני איכות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סוגי המשתמשים: אוניברסיטה, 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אמינות גבוהה של תוצאות החישוב עבור המשתמשים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842676951"/>
                  </a:ext>
                </a:extLst>
              </a:tr>
              <a:tr h="715019">
                <a:tc>
                  <a:txBody>
                    <a:bodyPr/>
                    <a:lstStyle/>
                    <a:p>
                      <a:pPr marL="0" marR="0" algn="r" rtl="1">
                        <a:lnSpc>
                          <a:spcPct val="150000"/>
                        </a:lnSpc>
                        <a:spcBef>
                          <a:spcPts val="0"/>
                        </a:spcBef>
                        <a:spcAft>
                          <a:spcPts val="0"/>
                        </a:spcAft>
                      </a:pPr>
                      <a:r>
                        <a:rPr lang="he-IL" sz="1200" dirty="0">
                          <a:effectLst/>
                          <a:latin typeface="Calibri" panose="020F0502020204030204" pitchFamily="34" charset="0"/>
                          <a:ea typeface="Calibri" panose="020F0502020204030204" pitchFamily="34" charset="0"/>
                          <a:cs typeface="Arial" panose="020B0604020202020204" pitchFamily="34" charset="0"/>
                        </a:rPr>
                        <a:t>שימוש בהצפנה / שירות של חברה חיצונית.</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איכות הפתרון: מאפייני איכות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המועמדים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אבטחת המערכת: שמירה על סודיות נתוני המשתמשים.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279108986"/>
                  </a:ext>
                </a:extLst>
              </a:tr>
              <a:tr h="715019">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שימוש באלג' אלה מבטיחים אמינות ויעילות פארטו של התוצאות.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3</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אילוצים: אילוץ מימוש</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האלגוריתם של המערכת יפעל בקווים המנחים של אלגוריתם 'דיקטטורה סדרתית' ואלגוריתם שיבוץ.</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19</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431225318"/>
                  </a:ext>
                </a:extLst>
              </a:tr>
              <a:tr h="715019">
                <a:tc>
                  <a:txBody>
                    <a:bodyPr/>
                    <a:lstStyle/>
                    <a:p>
                      <a:pPr marL="0" marR="0" algn="r" rtl="1">
                        <a:lnSpc>
                          <a:spcPct val="150000"/>
                        </a:lnSpc>
                        <a:spcBef>
                          <a:spcPts val="0"/>
                        </a:spcBef>
                        <a:spcAft>
                          <a:spcPts val="0"/>
                        </a:spcAft>
                      </a:pPr>
                      <a:r>
                        <a:rPr lang="he-IL"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4</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dirty="0">
                          <a:effectLst/>
                        </a:rPr>
                        <a:t>דרישת מידע</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כל המשתמשים: אוניברסיטה, מועמדים, מנהל</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קליטת נתוני המשתמשים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a:effectLst/>
                        </a:rPr>
                        <a:t>5</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4067945413"/>
                  </a:ext>
                </a:extLst>
              </a:tr>
              <a:tr h="715963">
                <a:tc>
                  <a:txBody>
                    <a:bodyPr/>
                    <a:lstStyle/>
                    <a:p>
                      <a:pPr marL="0" marR="0" algn="r" rtl="1">
                        <a:lnSpc>
                          <a:spcPct val="150000"/>
                        </a:lnSpc>
                        <a:spcBef>
                          <a:spcPts val="0"/>
                        </a:spcBef>
                        <a:spcAft>
                          <a:spcPts val="0"/>
                        </a:spcAft>
                      </a:pPr>
                      <a:r>
                        <a:rPr lang="he-IL" sz="1400" dirty="0">
                          <a:effectLst/>
                        </a:rPr>
                        <a:t>הקמת מסד נתונים - </a:t>
                      </a:r>
                      <a:r>
                        <a:rPr lang="en-US" sz="1400" dirty="0">
                          <a:effectLst/>
                        </a:rPr>
                        <a:t>MySQL</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5</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dirty="0">
                          <a:effectLst/>
                        </a:rPr>
                        <a:t>דרישת מידע</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ניהול אחסון הנתונים של כלל המשתמשים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dirty="0">
                          <a:effectLst/>
                        </a:rPr>
                        <a:t>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2033992909"/>
                  </a:ext>
                </a:extLst>
              </a:tr>
            </a:tbl>
          </a:graphicData>
        </a:graphic>
      </p:graphicFrame>
    </p:spTree>
    <p:extLst>
      <p:ext uri="{BB962C8B-B14F-4D97-AF65-F5344CB8AC3E}">
        <p14:creationId xmlns:p14="http://schemas.microsoft.com/office/powerpoint/2010/main" val="592882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he-IL" b="1" dirty="0">
                <a:cs typeface="+mn-cs"/>
              </a:rPr>
              <a:t>דרישות מרכזיות של המערכת</a:t>
            </a:r>
            <a:endParaRPr lang="en-US" b="1" dirty="0">
              <a:cs typeface="+mn-cs"/>
            </a:endParaRPr>
          </a:p>
        </p:txBody>
      </p:sp>
      <p:graphicFrame>
        <p:nvGraphicFramePr>
          <p:cNvPr id="4" name="Table 3">
            <a:extLst>
              <a:ext uri="{FF2B5EF4-FFF2-40B4-BE49-F238E27FC236}">
                <a16:creationId xmlns:a16="http://schemas.microsoft.com/office/drawing/2014/main" id="{5E51AEC5-0A33-405F-821E-CA618193D573}"/>
              </a:ext>
            </a:extLst>
          </p:cNvPr>
          <p:cNvGraphicFramePr>
            <a:graphicFrameLocks noGrp="1"/>
          </p:cNvGraphicFramePr>
          <p:nvPr>
            <p:extLst>
              <p:ext uri="{D42A27DB-BD31-4B8C-83A1-F6EECF244321}">
                <p14:modId xmlns:p14="http://schemas.microsoft.com/office/powerpoint/2010/main" val="3280058815"/>
              </p:ext>
            </p:extLst>
          </p:nvPr>
        </p:nvGraphicFramePr>
        <p:xfrm>
          <a:off x="323557" y="1764439"/>
          <a:ext cx="11619912" cy="4744495"/>
        </p:xfrm>
        <a:graphic>
          <a:graphicData uri="http://schemas.openxmlformats.org/drawingml/2006/table">
            <a:tbl>
              <a:tblPr firstRow="1" bandRow="1">
                <a:tableStyleId>{5C22544A-7EE6-4342-B048-85BDC9FD1C3A}</a:tableStyleId>
              </a:tblPr>
              <a:tblGrid>
                <a:gridCol w="1401714">
                  <a:extLst>
                    <a:ext uri="{9D8B030D-6E8A-4147-A177-3AD203B41FA5}">
                      <a16:colId xmlns:a16="http://schemas.microsoft.com/office/drawing/2014/main" val="1479223316"/>
                    </a:ext>
                  </a:extLst>
                </a:gridCol>
                <a:gridCol w="1257080">
                  <a:extLst>
                    <a:ext uri="{9D8B030D-6E8A-4147-A177-3AD203B41FA5}">
                      <a16:colId xmlns:a16="http://schemas.microsoft.com/office/drawing/2014/main" val="3632691256"/>
                    </a:ext>
                  </a:extLst>
                </a:gridCol>
                <a:gridCol w="1420837">
                  <a:extLst>
                    <a:ext uri="{9D8B030D-6E8A-4147-A177-3AD203B41FA5}">
                      <a16:colId xmlns:a16="http://schemas.microsoft.com/office/drawing/2014/main" val="3997193789"/>
                    </a:ext>
                  </a:extLst>
                </a:gridCol>
                <a:gridCol w="1786597">
                  <a:extLst>
                    <a:ext uri="{9D8B030D-6E8A-4147-A177-3AD203B41FA5}">
                      <a16:colId xmlns:a16="http://schemas.microsoft.com/office/drawing/2014/main" val="716315115"/>
                    </a:ext>
                  </a:extLst>
                </a:gridCol>
                <a:gridCol w="2309932">
                  <a:extLst>
                    <a:ext uri="{9D8B030D-6E8A-4147-A177-3AD203B41FA5}">
                      <a16:colId xmlns:a16="http://schemas.microsoft.com/office/drawing/2014/main" val="948556660"/>
                    </a:ext>
                  </a:extLst>
                </a:gridCol>
                <a:gridCol w="2655350">
                  <a:extLst>
                    <a:ext uri="{9D8B030D-6E8A-4147-A177-3AD203B41FA5}">
                      <a16:colId xmlns:a16="http://schemas.microsoft.com/office/drawing/2014/main" val="2280601991"/>
                    </a:ext>
                  </a:extLst>
                </a:gridCol>
                <a:gridCol w="788402">
                  <a:extLst>
                    <a:ext uri="{9D8B030D-6E8A-4147-A177-3AD203B41FA5}">
                      <a16:colId xmlns:a16="http://schemas.microsoft.com/office/drawing/2014/main" val="3889240696"/>
                    </a:ext>
                  </a:extLst>
                </a:gridCol>
              </a:tblGrid>
              <a:tr h="366955">
                <a:tc>
                  <a:txBody>
                    <a:bodyPr/>
                    <a:lstStyle/>
                    <a:p>
                      <a:pPr marL="0" marR="0" algn="ctr" rtl="1">
                        <a:lnSpc>
                          <a:spcPct val="150000"/>
                        </a:lnSpc>
                        <a:spcBef>
                          <a:spcPts val="0"/>
                        </a:spcBef>
                        <a:spcAft>
                          <a:spcPts val="0"/>
                        </a:spcAft>
                      </a:pPr>
                      <a:r>
                        <a:rPr lang="he-IL" sz="1400" dirty="0">
                          <a:effectLst/>
                        </a:rPr>
                        <a:t>הערות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תיעדוף</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תת 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מקור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תיאור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dirty="0">
                          <a:effectLst/>
                        </a:rPr>
                        <a:t>מס"</a:t>
                      </a:r>
                      <a:r>
                        <a:rPr lang="he-IL" sz="1400" dirty="0">
                          <a:effectLst/>
                          <a:latin typeface="Calibri" panose="020F0502020204030204" pitchFamily="34" charset="0"/>
                          <a:cs typeface="Arial" panose="020B0604020202020204" pitchFamily="34" charset="0"/>
                        </a:rPr>
                        <a:t>ד</a:t>
                      </a:r>
                      <a:endParaRPr lang="en-US" sz="1400" dirty="0">
                        <a:effectLst/>
                      </a:endParaRPr>
                    </a:p>
                  </a:txBody>
                  <a:tcPr marL="57551" marR="57551" marT="28775" marB="28775" anchor="ctr"/>
                </a:tc>
                <a:extLst>
                  <a:ext uri="{0D108BD9-81ED-4DB2-BD59-A6C34878D82A}">
                    <a16:rowId xmlns:a16="http://schemas.microsoft.com/office/drawing/2014/main" val="3712516511"/>
                  </a:ext>
                </a:extLst>
              </a:tr>
              <a:tr h="892290">
                <a:tc>
                  <a:txBody>
                    <a:bodyPr/>
                    <a:lstStyle/>
                    <a:p>
                      <a:pPr marL="0" marR="0" algn="r" rtl="1">
                        <a:lnSpc>
                          <a:spcPct val="150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Android – 6</a:t>
                      </a:r>
                      <a:r>
                        <a:rPr lang="he-IL" sz="1400" dirty="0">
                          <a:effectLst/>
                          <a:latin typeface="Calibri" panose="020F0502020204030204" pitchFamily="34" charset="0"/>
                          <a:ea typeface="Calibri" panose="020F0502020204030204" pitchFamily="34"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50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IOS – 6</a:t>
                      </a:r>
                      <a:r>
                        <a:rPr lang="he-IL" sz="1400" dirty="0">
                          <a:effectLst/>
                          <a:latin typeface="Calibri" panose="020F0502020204030204" pitchFamily="34" charset="0"/>
                          <a:ea typeface="Calibri" panose="020F0502020204030204" pitchFamily="34"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50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MySQL – 8</a:t>
                      </a:r>
                      <a:r>
                        <a:rPr lang="he-IL" sz="1400" dirty="0">
                          <a:effectLst/>
                          <a:latin typeface="Calibri" panose="020F0502020204030204" pitchFamily="34" charset="0"/>
                          <a:ea typeface="Calibri" panose="020F0502020204030204" pitchFamily="34"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איכות הפתרון: מאפייני איכות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המערכת תשתמש רק בגרסאות החדשות של המוצרים לשם קלות תחזוק (שעדיין יש עדכונים מטעם היוצרים).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20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842676951"/>
                  </a:ext>
                </a:extLst>
              </a:tr>
              <a:tr h="611517">
                <a:tc>
                  <a:txBody>
                    <a:bodyPr/>
                    <a:lstStyle/>
                    <a:p>
                      <a:pPr marL="0" marR="0" algn="r" rtl="1">
                        <a:lnSpc>
                          <a:spcPct val="150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7</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אילוצים: אילוץ מימוש</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שימוש במסד נתונים מקומי וקל לתחזוק, </a:t>
                      </a:r>
                      <a:r>
                        <a:rPr lang="en-US" sz="1400" dirty="0">
                          <a:effectLst/>
                          <a:latin typeface="Calibri" panose="020F0502020204030204" pitchFamily="34" charset="0"/>
                          <a:ea typeface="Calibri" panose="020F0502020204030204" pitchFamily="34" charset="0"/>
                          <a:cs typeface="Arial" panose="020B0604020202020204" pitchFamily="34" charset="0"/>
                        </a:rPr>
                        <a:t>MySQL</a:t>
                      </a:r>
                      <a:r>
                        <a:rPr lang="he-IL" sz="1400" dirty="0">
                          <a:effectLst/>
                          <a:latin typeface="Calibri" panose="020F0502020204030204" pitchFamily="34" charset="0"/>
                          <a:ea typeface="Calibri" panose="020F0502020204030204" pitchFamily="34" charset="0"/>
                          <a:cs typeface="Arial" panose="020B060402020202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279108986"/>
                  </a:ext>
                </a:extLst>
              </a:tr>
              <a:tr h="611517">
                <a:tc>
                  <a:txBody>
                    <a:bodyPr/>
                    <a:lstStyle/>
                    <a:p>
                      <a:pPr marL="0" marR="0" algn="r" rtl="1">
                        <a:lnSpc>
                          <a:spcPct val="150000"/>
                        </a:lnSpc>
                        <a:spcBef>
                          <a:spcPts val="0"/>
                        </a:spcBef>
                        <a:spcAft>
                          <a:spcPts val="0"/>
                        </a:spcAft>
                      </a:pPr>
                      <a:r>
                        <a:rPr lang="he-IL" sz="1400" dirty="0">
                          <a:effectLst/>
                        </a:rPr>
                        <a:t>דף ייעודי עבור גורם אוניברסיטה</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8</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dirty="0">
                          <a:effectLst/>
                        </a:rPr>
                        <a:t>דרישה תפעולית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משתמשים מסוג אוניברסיטה</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יצירת פרופיל נתונים ע"י גורם אוניברסיטה</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dirty="0">
                          <a:effectLst/>
                        </a:rPr>
                        <a:t>3</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2431225318"/>
                  </a:ext>
                </a:extLst>
              </a:tr>
              <a:tr h="611517">
                <a:tc>
                  <a:txBody>
                    <a:bodyPr/>
                    <a:lstStyle/>
                    <a:p>
                      <a:pPr marL="0" marR="0" algn="r" rtl="1">
                        <a:lnSpc>
                          <a:spcPct val="150000"/>
                        </a:lnSpc>
                        <a:spcBef>
                          <a:spcPts val="0"/>
                        </a:spcBef>
                        <a:spcAft>
                          <a:spcPts val="0"/>
                        </a:spcAft>
                      </a:pPr>
                      <a:r>
                        <a:rPr lang="he-IL" sz="1400" dirty="0">
                          <a:effectLst/>
                        </a:rPr>
                        <a:t>דף ייעודי עבור גורם 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9</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dirty="0">
                          <a:effectLst/>
                        </a:rPr>
                        <a:t>דרישה תפעולית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משתמשים מסוג 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יצירת פרופיל ע"י גורם משתמש (מילוי פרטים)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dirty="0">
                          <a:effectLst/>
                        </a:rPr>
                        <a:t>4</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388201734"/>
                  </a:ext>
                </a:extLst>
              </a:tr>
              <a:tr h="776304">
                <a:tc>
                  <a:txBody>
                    <a:bodyPr/>
                    <a:lstStyle/>
                    <a:p>
                      <a:pPr marL="0" marR="0" algn="r" rtl="1">
                        <a:lnSpc>
                          <a:spcPct val="150000"/>
                        </a:lnSpc>
                        <a:spcBef>
                          <a:spcPts val="0"/>
                        </a:spcBef>
                        <a:spcAft>
                          <a:spcPts val="0"/>
                        </a:spcAft>
                      </a:pPr>
                      <a:r>
                        <a:rPr lang="he-IL" sz="1200" dirty="0">
                          <a:effectLst/>
                          <a:latin typeface="Calibri" panose="020F0502020204030204" pitchFamily="34" charset="0"/>
                          <a:ea typeface="Calibri" panose="020F0502020204030204" pitchFamily="34" charset="0"/>
                          <a:cs typeface="Arial" panose="020B0604020202020204" pitchFamily="34" charset="0"/>
                        </a:rPr>
                        <a:t>מתחבר גם לקליטת הנתונים שמשתנים.</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דרישה תפעולית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סוגי המשתמשים: אוניברסיטה, 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אפשרות לשינוי נתונים (לדוג': משתמש משפר ציונים / אוניברסיטה משנה דרישות)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7</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067945413"/>
                  </a:ext>
                </a:extLst>
              </a:tr>
            </a:tbl>
          </a:graphicData>
        </a:graphic>
      </p:graphicFrame>
    </p:spTree>
    <p:extLst>
      <p:ext uri="{BB962C8B-B14F-4D97-AF65-F5344CB8AC3E}">
        <p14:creationId xmlns:p14="http://schemas.microsoft.com/office/powerpoint/2010/main" val="286500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he-IL" b="1" dirty="0">
                <a:cs typeface="+mn-cs"/>
              </a:rPr>
              <a:t>דרישות מרכזיות של המערכת</a:t>
            </a:r>
            <a:endParaRPr lang="en-US" b="1" dirty="0">
              <a:cs typeface="+mn-cs"/>
            </a:endParaRPr>
          </a:p>
        </p:txBody>
      </p:sp>
      <p:graphicFrame>
        <p:nvGraphicFramePr>
          <p:cNvPr id="4" name="Table 3">
            <a:extLst>
              <a:ext uri="{FF2B5EF4-FFF2-40B4-BE49-F238E27FC236}">
                <a16:creationId xmlns:a16="http://schemas.microsoft.com/office/drawing/2014/main" id="{5E51AEC5-0A33-405F-821E-CA618193D573}"/>
              </a:ext>
            </a:extLst>
          </p:cNvPr>
          <p:cNvGraphicFramePr>
            <a:graphicFrameLocks noGrp="1"/>
          </p:cNvGraphicFramePr>
          <p:nvPr>
            <p:extLst>
              <p:ext uri="{D42A27DB-BD31-4B8C-83A1-F6EECF244321}">
                <p14:modId xmlns:p14="http://schemas.microsoft.com/office/powerpoint/2010/main" val="170627296"/>
              </p:ext>
            </p:extLst>
          </p:nvPr>
        </p:nvGraphicFramePr>
        <p:xfrm>
          <a:off x="323557" y="1764439"/>
          <a:ext cx="11619912" cy="4880719"/>
        </p:xfrm>
        <a:graphic>
          <a:graphicData uri="http://schemas.openxmlformats.org/drawingml/2006/table">
            <a:tbl>
              <a:tblPr firstRow="1" bandRow="1">
                <a:tableStyleId>{5C22544A-7EE6-4342-B048-85BDC9FD1C3A}</a:tableStyleId>
              </a:tblPr>
              <a:tblGrid>
                <a:gridCol w="1401714">
                  <a:extLst>
                    <a:ext uri="{9D8B030D-6E8A-4147-A177-3AD203B41FA5}">
                      <a16:colId xmlns:a16="http://schemas.microsoft.com/office/drawing/2014/main" val="1479223316"/>
                    </a:ext>
                  </a:extLst>
                </a:gridCol>
                <a:gridCol w="1257080">
                  <a:extLst>
                    <a:ext uri="{9D8B030D-6E8A-4147-A177-3AD203B41FA5}">
                      <a16:colId xmlns:a16="http://schemas.microsoft.com/office/drawing/2014/main" val="3632691256"/>
                    </a:ext>
                  </a:extLst>
                </a:gridCol>
                <a:gridCol w="1420837">
                  <a:extLst>
                    <a:ext uri="{9D8B030D-6E8A-4147-A177-3AD203B41FA5}">
                      <a16:colId xmlns:a16="http://schemas.microsoft.com/office/drawing/2014/main" val="3997193789"/>
                    </a:ext>
                  </a:extLst>
                </a:gridCol>
                <a:gridCol w="1786597">
                  <a:extLst>
                    <a:ext uri="{9D8B030D-6E8A-4147-A177-3AD203B41FA5}">
                      <a16:colId xmlns:a16="http://schemas.microsoft.com/office/drawing/2014/main" val="716315115"/>
                    </a:ext>
                  </a:extLst>
                </a:gridCol>
                <a:gridCol w="2309932">
                  <a:extLst>
                    <a:ext uri="{9D8B030D-6E8A-4147-A177-3AD203B41FA5}">
                      <a16:colId xmlns:a16="http://schemas.microsoft.com/office/drawing/2014/main" val="948556660"/>
                    </a:ext>
                  </a:extLst>
                </a:gridCol>
                <a:gridCol w="2655350">
                  <a:extLst>
                    <a:ext uri="{9D8B030D-6E8A-4147-A177-3AD203B41FA5}">
                      <a16:colId xmlns:a16="http://schemas.microsoft.com/office/drawing/2014/main" val="2280601991"/>
                    </a:ext>
                  </a:extLst>
                </a:gridCol>
                <a:gridCol w="788402">
                  <a:extLst>
                    <a:ext uri="{9D8B030D-6E8A-4147-A177-3AD203B41FA5}">
                      <a16:colId xmlns:a16="http://schemas.microsoft.com/office/drawing/2014/main" val="3889240696"/>
                    </a:ext>
                  </a:extLst>
                </a:gridCol>
              </a:tblGrid>
              <a:tr h="366955">
                <a:tc>
                  <a:txBody>
                    <a:bodyPr/>
                    <a:lstStyle/>
                    <a:p>
                      <a:pPr marL="0" marR="0" algn="ctr" rtl="1">
                        <a:lnSpc>
                          <a:spcPct val="150000"/>
                        </a:lnSpc>
                        <a:spcBef>
                          <a:spcPts val="0"/>
                        </a:spcBef>
                        <a:spcAft>
                          <a:spcPts val="0"/>
                        </a:spcAft>
                      </a:pPr>
                      <a:r>
                        <a:rPr lang="he-IL" sz="1400">
                          <a:effectLst/>
                        </a:rPr>
                        <a:t>הערות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תיעדוף</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תת 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מקור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תיאור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dirty="0">
                          <a:effectLst/>
                        </a:rPr>
                        <a:t>מס"</a:t>
                      </a:r>
                      <a:r>
                        <a:rPr lang="he-IL" sz="1400" dirty="0">
                          <a:effectLst/>
                          <a:latin typeface="Calibri" panose="020F0502020204030204" pitchFamily="34" charset="0"/>
                          <a:cs typeface="Arial" panose="020B0604020202020204" pitchFamily="34" charset="0"/>
                        </a:rPr>
                        <a:t>ד</a:t>
                      </a:r>
                      <a:endParaRPr lang="en-US" sz="1400" dirty="0">
                        <a:effectLst/>
                      </a:endParaRPr>
                    </a:p>
                  </a:txBody>
                  <a:tcPr marL="57551" marR="57551" marT="28775" marB="28775" anchor="ctr"/>
                </a:tc>
                <a:extLst>
                  <a:ext uri="{0D108BD9-81ED-4DB2-BD59-A6C34878D82A}">
                    <a16:rowId xmlns:a16="http://schemas.microsoft.com/office/drawing/2014/main" val="3712516511"/>
                  </a:ext>
                </a:extLst>
              </a:tr>
              <a:tr h="611517">
                <a:tc>
                  <a:txBody>
                    <a:bodyPr/>
                    <a:lstStyle/>
                    <a:p>
                      <a:pPr marL="0" marR="0" algn="r" rtl="1">
                        <a:lnSpc>
                          <a:spcPct val="150000"/>
                        </a:lnSpc>
                        <a:spcBef>
                          <a:spcPts val="0"/>
                        </a:spcBef>
                        <a:spcAft>
                          <a:spcPts val="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תפעולית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הפעלת חישוב (עיבוד הנתונים ע"י האלגוריתם)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279108986"/>
                  </a:ext>
                </a:extLst>
              </a:tr>
              <a:tr h="611517">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שמירה במסד הנתונים.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דרישת מידע</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שמירת תוצאות ריצת האלגוריתם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13</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431225318"/>
                  </a:ext>
                </a:extLst>
              </a:tr>
              <a:tr h="776304">
                <a:tc>
                  <a:txBody>
                    <a:bodyPr/>
                    <a:lstStyle/>
                    <a:p>
                      <a:pPr marL="0" marR="0" algn="r" rtl="1">
                        <a:lnSpc>
                          <a:spcPct val="150000"/>
                        </a:lnSpc>
                        <a:spcBef>
                          <a:spcPts val="0"/>
                        </a:spcBef>
                        <a:spcAft>
                          <a:spcPts val="0"/>
                        </a:spcAft>
                      </a:pP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13</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אילוצים: אילוץ ניהולי</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תאריך היעד של המערכת הוא 13/1/2019</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067945413"/>
                  </a:ext>
                </a:extLst>
              </a:tr>
              <a:tr h="611517">
                <a:tc>
                  <a:txBody>
                    <a:bodyPr/>
                    <a:lstStyle/>
                    <a:p>
                      <a:pPr marL="0" marR="0" algn="r" rtl="1">
                        <a:lnSpc>
                          <a:spcPct val="150000"/>
                        </a:lnSpc>
                        <a:spcBef>
                          <a:spcPts val="0"/>
                        </a:spcBef>
                        <a:spcAft>
                          <a:spcPts val="0"/>
                        </a:spcAft>
                      </a:pPr>
                      <a:r>
                        <a:rPr lang="he-IL" sz="1400" dirty="0">
                          <a:effectLst/>
                        </a:rPr>
                        <a:t>נדרש מסד נתונים מתאים.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14</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dirty="0">
                          <a:effectLst/>
                        </a:rPr>
                        <a:t>דרישה תפעולית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a:lnSpc>
                          <a:spcPct val="150000"/>
                        </a:lnSpc>
                        <a:spcBef>
                          <a:spcPts val="0"/>
                        </a:spcBef>
                        <a:spcAft>
                          <a:spcPts val="0"/>
                        </a:spcAft>
                      </a:pPr>
                      <a:r>
                        <a:rPr lang="he-IL" sz="1400" dirty="0">
                          <a:effectLst/>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סוגי המשתמשים: אוניברסיטה, 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הרשמה לשירות וזיהוי משתמש עפ"י מזהה חד חד ערכי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033992909"/>
                  </a:ext>
                </a:extLst>
              </a:tr>
              <a:tr h="611517">
                <a:tc>
                  <a:txBody>
                    <a:bodyPr/>
                    <a:lstStyle/>
                    <a:p>
                      <a:pPr marL="0" marR="0" algn="r" rtl="1">
                        <a:lnSpc>
                          <a:spcPct val="150000"/>
                        </a:lnSpc>
                        <a:spcBef>
                          <a:spcPts val="0"/>
                        </a:spcBef>
                        <a:spcAft>
                          <a:spcPts val="0"/>
                        </a:spcAft>
                      </a:pPr>
                      <a:r>
                        <a:rPr lang="he-IL" sz="1400" dirty="0">
                          <a:effectLst/>
                        </a:rPr>
                        <a:t>פרטי כניסה:</a:t>
                      </a:r>
                      <a:endParaRPr lang="en-US" sz="1400" dirty="0">
                        <a:effectLst/>
                      </a:endParaRPr>
                    </a:p>
                    <a:p>
                      <a:pPr marL="0" marR="0" algn="r" rtl="1">
                        <a:lnSpc>
                          <a:spcPct val="150000"/>
                        </a:lnSpc>
                        <a:spcBef>
                          <a:spcPts val="0"/>
                        </a:spcBef>
                        <a:spcAft>
                          <a:spcPts val="0"/>
                        </a:spcAft>
                      </a:pPr>
                      <a:r>
                        <a:rPr lang="he-IL" sz="1400" dirty="0">
                          <a:effectLst/>
                        </a:rPr>
                        <a:t>שם משתמש + סיסמא.</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15</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dirty="0">
                          <a:effectLst/>
                        </a:rPr>
                        <a:t>דרישה תפעולית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כל המשתמשים: אוניברסיטה, מועמדים, 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כניסה למערכת עבור כל סוג משתמש (כניסה ייעודית לכל סוג משתמש)</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dirty="0">
                          <a:effectLst/>
                        </a:rPr>
                        <a:t>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255005121"/>
                  </a:ext>
                </a:extLst>
              </a:tr>
              <a:tr h="611517">
                <a:tc>
                  <a:txBody>
                    <a:bodyPr/>
                    <a:lstStyle/>
                    <a:p>
                      <a:pPr marL="0" marR="0" algn="r" rtl="1">
                        <a:lnSpc>
                          <a:spcPct val="150000"/>
                        </a:lnSpc>
                        <a:spcBef>
                          <a:spcPts val="0"/>
                        </a:spcBef>
                        <a:spcAft>
                          <a:spcPts val="0"/>
                        </a:spcAft>
                      </a:pP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אילוצים: אילוץ חומרה</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גישה לשירות מאפליקציית אנדרואיד, </a:t>
                      </a:r>
                      <a:r>
                        <a:rPr lang="en-US" sz="1400" dirty="0">
                          <a:effectLst/>
                          <a:latin typeface="Calibri" panose="020F0502020204030204" pitchFamily="34" charset="0"/>
                          <a:ea typeface="Calibri" panose="020F0502020204030204" pitchFamily="34" charset="0"/>
                          <a:cs typeface="Arial" panose="020B0604020202020204" pitchFamily="34" charset="0"/>
                        </a:rPr>
                        <a:t>IOS</a:t>
                      </a:r>
                      <a:r>
                        <a:rPr lang="he-IL" sz="1400" dirty="0">
                          <a:effectLst/>
                          <a:latin typeface="Calibri" panose="020F0502020204030204" pitchFamily="34" charset="0"/>
                          <a:ea typeface="Calibri" panose="020F0502020204030204" pitchFamily="34" charset="0"/>
                          <a:cs typeface="Arial" panose="020B0604020202020204" pitchFamily="34" charset="0"/>
                        </a:rPr>
                        <a:t>, ואתר </a:t>
                      </a:r>
                      <a:r>
                        <a:rPr lang="en-US" sz="1400" dirty="0">
                          <a:effectLst/>
                          <a:latin typeface="Calibri" panose="020F0502020204030204" pitchFamily="34" charset="0"/>
                          <a:ea typeface="Calibri" panose="020F0502020204030204" pitchFamily="34" charset="0"/>
                          <a:cs typeface="Arial" panose="020B0604020202020204" pitchFamily="34" charset="0"/>
                        </a:rPr>
                        <a:t>Web</a:t>
                      </a: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17</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720190841"/>
                  </a:ext>
                </a:extLst>
              </a:tr>
            </a:tbl>
          </a:graphicData>
        </a:graphic>
      </p:graphicFrame>
    </p:spTree>
    <p:extLst>
      <p:ext uri="{BB962C8B-B14F-4D97-AF65-F5344CB8AC3E}">
        <p14:creationId xmlns:p14="http://schemas.microsoft.com/office/powerpoint/2010/main" val="67452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he-IL" b="1" dirty="0">
                <a:cs typeface="+mn-cs"/>
              </a:rPr>
              <a:t>דרישות מרכזיות של המערכת</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lstStyle/>
          <a:p>
            <a:pPr marL="0" indent="0" algn="r">
              <a:buNone/>
            </a:pPr>
            <a:endParaRPr lang="en-US" dirty="0"/>
          </a:p>
        </p:txBody>
      </p:sp>
      <p:graphicFrame>
        <p:nvGraphicFramePr>
          <p:cNvPr id="4" name="Table 3">
            <a:extLst>
              <a:ext uri="{FF2B5EF4-FFF2-40B4-BE49-F238E27FC236}">
                <a16:creationId xmlns:a16="http://schemas.microsoft.com/office/drawing/2014/main" id="{5E51AEC5-0A33-405F-821E-CA618193D573}"/>
              </a:ext>
            </a:extLst>
          </p:cNvPr>
          <p:cNvGraphicFramePr>
            <a:graphicFrameLocks noGrp="1"/>
          </p:cNvGraphicFramePr>
          <p:nvPr>
            <p:extLst>
              <p:ext uri="{D42A27DB-BD31-4B8C-83A1-F6EECF244321}">
                <p14:modId xmlns:p14="http://schemas.microsoft.com/office/powerpoint/2010/main" val="1317868896"/>
              </p:ext>
            </p:extLst>
          </p:nvPr>
        </p:nvGraphicFramePr>
        <p:xfrm>
          <a:off x="323557" y="1764439"/>
          <a:ext cx="11619912" cy="3422212"/>
        </p:xfrm>
        <a:graphic>
          <a:graphicData uri="http://schemas.openxmlformats.org/drawingml/2006/table">
            <a:tbl>
              <a:tblPr firstRow="1" bandRow="1">
                <a:tableStyleId>{5C22544A-7EE6-4342-B048-85BDC9FD1C3A}</a:tableStyleId>
              </a:tblPr>
              <a:tblGrid>
                <a:gridCol w="1401714">
                  <a:extLst>
                    <a:ext uri="{9D8B030D-6E8A-4147-A177-3AD203B41FA5}">
                      <a16:colId xmlns:a16="http://schemas.microsoft.com/office/drawing/2014/main" val="1479223316"/>
                    </a:ext>
                  </a:extLst>
                </a:gridCol>
                <a:gridCol w="1257080">
                  <a:extLst>
                    <a:ext uri="{9D8B030D-6E8A-4147-A177-3AD203B41FA5}">
                      <a16:colId xmlns:a16="http://schemas.microsoft.com/office/drawing/2014/main" val="3632691256"/>
                    </a:ext>
                  </a:extLst>
                </a:gridCol>
                <a:gridCol w="1420837">
                  <a:extLst>
                    <a:ext uri="{9D8B030D-6E8A-4147-A177-3AD203B41FA5}">
                      <a16:colId xmlns:a16="http://schemas.microsoft.com/office/drawing/2014/main" val="3997193789"/>
                    </a:ext>
                  </a:extLst>
                </a:gridCol>
                <a:gridCol w="1786597">
                  <a:extLst>
                    <a:ext uri="{9D8B030D-6E8A-4147-A177-3AD203B41FA5}">
                      <a16:colId xmlns:a16="http://schemas.microsoft.com/office/drawing/2014/main" val="716315115"/>
                    </a:ext>
                  </a:extLst>
                </a:gridCol>
                <a:gridCol w="2309932">
                  <a:extLst>
                    <a:ext uri="{9D8B030D-6E8A-4147-A177-3AD203B41FA5}">
                      <a16:colId xmlns:a16="http://schemas.microsoft.com/office/drawing/2014/main" val="948556660"/>
                    </a:ext>
                  </a:extLst>
                </a:gridCol>
                <a:gridCol w="2655350">
                  <a:extLst>
                    <a:ext uri="{9D8B030D-6E8A-4147-A177-3AD203B41FA5}">
                      <a16:colId xmlns:a16="http://schemas.microsoft.com/office/drawing/2014/main" val="2280601991"/>
                    </a:ext>
                  </a:extLst>
                </a:gridCol>
                <a:gridCol w="788402">
                  <a:extLst>
                    <a:ext uri="{9D8B030D-6E8A-4147-A177-3AD203B41FA5}">
                      <a16:colId xmlns:a16="http://schemas.microsoft.com/office/drawing/2014/main" val="3889240696"/>
                    </a:ext>
                  </a:extLst>
                </a:gridCol>
              </a:tblGrid>
              <a:tr h="366955">
                <a:tc>
                  <a:txBody>
                    <a:bodyPr/>
                    <a:lstStyle/>
                    <a:p>
                      <a:pPr marL="0" marR="0" algn="ctr" rtl="1">
                        <a:lnSpc>
                          <a:spcPct val="150000"/>
                        </a:lnSpc>
                        <a:spcBef>
                          <a:spcPts val="0"/>
                        </a:spcBef>
                        <a:spcAft>
                          <a:spcPts val="0"/>
                        </a:spcAft>
                      </a:pPr>
                      <a:r>
                        <a:rPr lang="he-IL" sz="1400">
                          <a:effectLst/>
                        </a:rPr>
                        <a:t>הערות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תיעדוף</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תת 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מקור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תיאור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dirty="0">
                          <a:effectLst/>
                        </a:rPr>
                        <a:t>מס"</a:t>
                      </a:r>
                      <a:r>
                        <a:rPr lang="he-IL" sz="1400" dirty="0">
                          <a:effectLst/>
                          <a:latin typeface="Calibri" panose="020F0502020204030204" pitchFamily="34" charset="0"/>
                          <a:cs typeface="Arial" panose="020B0604020202020204" pitchFamily="34" charset="0"/>
                        </a:rPr>
                        <a:t>ד</a:t>
                      </a:r>
                      <a:endParaRPr lang="en-US" sz="1400" dirty="0">
                        <a:effectLst/>
                      </a:endParaRPr>
                    </a:p>
                  </a:txBody>
                  <a:tcPr marL="57551" marR="57551" marT="28775" marB="28775" anchor="ctr"/>
                </a:tc>
                <a:extLst>
                  <a:ext uri="{0D108BD9-81ED-4DB2-BD59-A6C34878D82A}">
                    <a16:rowId xmlns:a16="http://schemas.microsoft.com/office/drawing/2014/main" val="3712516511"/>
                  </a:ext>
                </a:extLst>
              </a:tr>
              <a:tr h="611517">
                <a:tc>
                  <a:txBody>
                    <a:bodyPr/>
                    <a:lstStyle/>
                    <a:p>
                      <a:pPr marL="0" marR="0" algn="r" rtl="1">
                        <a:lnSpc>
                          <a:spcPct val="150000"/>
                        </a:lnSpc>
                        <a:spcBef>
                          <a:spcPts val="0"/>
                        </a:spcBef>
                        <a:spcAft>
                          <a:spcPts val="0"/>
                        </a:spcAft>
                      </a:pPr>
                      <a:r>
                        <a:rPr lang="he-IL" sz="1200" dirty="0">
                          <a:effectLst/>
                          <a:latin typeface="Calibri" panose="020F0502020204030204" pitchFamily="34" charset="0"/>
                          <a:ea typeface="Calibri" panose="020F0502020204030204" pitchFamily="34" charset="0"/>
                          <a:cs typeface="Arial" panose="020B0604020202020204" pitchFamily="34" charset="0"/>
                        </a:rPr>
                        <a:t>כל אחד מקבל את התוצאות הרלוונטיות אליו בלבד.</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17</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דרישה תפעולית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סוגי המשתמשים: אוניברסיטה, מועמדים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שליחת תוצאות עם סיום ריצת האלגוריתם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14</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279108986"/>
                  </a:ext>
                </a:extLst>
              </a:tr>
              <a:tr h="611517">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18</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איכות הפתרון: דרישות ביצועים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מנהל</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תוצאות נשלחות למשתמשים לכל היותר תוך יום עסקים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15</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431225318"/>
                  </a:ext>
                </a:extLst>
              </a:tr>
              <a:tr h="611517">
                <a:tc>
                  <a:txBody>
                    <a:bodyPr/>
                    <a:lstStyle/>
                    <a:p>
                      <a:pPr marL="0" marR="0" algn="r" rtl="1">
                        <a:lnSpc>
                          <a:spcPct val="150000"/>
                        </a:lnSpc>
                        <a:spcBef>
                          <a:spcPts val="0"/>
                        </a:spcBef>
                        <a:spcAft>
                          <a:spcPts val="0"/>
                        </a:spcAft>
                      </a:pPr>
                      <a:r>
                        <a:rPr lang="he-IL" sz="1200" dirty="0">
                          <a:effectLst/>
                          <a:latin typeface="Calibri" panose="020F0502020204030204" pitchFamily="34" charset="0"/>
                          <a:ea typeface="Calibri" panose="020F0502020204030204" pitchFamily="34" charset="0"/>
                          <a:cs typeface="Arial" panose="020B0604020202020204" pitchFamily="34" charset="0"/>
                        </a:rPr>
                        <a:t>לצרכי ניהול הרצות ועדכון משתמשים.</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19</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דרישה תפעולית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שירות הודעות (חד צדדי – מהאפליקציה ללקוחות)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388201734"/>
                  </a:ext>
                </a:extLst>
              </a:tr>
              <a:tr h="776304">
                <a:tc>
                  <a:txBody>
                    <a:bodyPr/>
                    <a:lstStyle/>
                    <a:p>
                      <a:pPr marL="0" marR="0" algn="r" rtl="1">
                        <a:lnSpc>
                          <a:spcPct val="150000"/>
                        </a:lnSpc>
                        <a:spcBef>
                          <a:spcPts val="0"/>
                        </a:spcBef>
                        <a:spcAft>
                          <a:spcPts val="0"/>
                        </a:spcAft>
                      </a:pPr>
                      <a:r>
                        <a:rPr lang="he-IL" sz="1200" dirty="0">
                          <a:effectLst/>
                          <a:latin typeface="Calibri" panose="020F0502020204030204" pitchFamily="34" charset="0"/>
                          <a:ea typeface="Calibri" panose="020F0502020204030204" pitchFamily="34" charset="0"/>
                          <a:cs typeface="Arial" panose="020B0604020202020204" pitchFamily="34" charset="0"/>
                        </a:rPr>
                        <a:t>הצגה מתוך התאריכים השמורים.</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20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דרישת מידע</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סוגי המשתמשים: אוניברסיטה, 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הצגה על המסך את פרטי החישוב הבא (באופן קבוע)</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9</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067945413"/>
                  </a:ext>
                </a:extLst>
              </a:tr>
            </a:tbl>
          </a:graphicData>
        </a:graphic>
      </p:graphicFrame>
      <p:graphicFrame>
        <p:nvGraphicFramePr>
          <p:cNvPr id="5" name="Content Placeholder 11">
            <a:extLst>
              <a:ext uri="{FF2B5EF4-FFF2-40B4-BE49-F238E27FC236}">
                <a16:creationId xmlns:a16="http://schemas.microsoft.com/office/drawing/2014/main" id="{610EC51A-BCE0-4773-9CB0-4DFECBACF5C7}"/>
              </a:ext>
            </a:extLst>
          </p:cNvPr>
          <p:cNvGraphicFramePr>
            <a:graphicFrameLocks noChangeAspect="1"/>
          </p:cNvGraphicFramePr>
          <p:nvPr>
            <p:extLst>
              <p:ext uri="{D42A27DB-BD31-4B8C-83A1-F6EECF244321}">
                <p14:modId xmlns:p14="http://schemas.microsoft.com/office/powerpoint/2010/main" val="979984981"/>
              </p:ext>
            </p:extLst>
          </p:nvPr>
        </p:nvGraphicFramePr>
        <p:xfrm>
          <a:off x="4898393" y="5334070"/>
          <a:ext cx="914400" cy="771525"/>
        </p:xfrm>
        <a:graphic>
          <a:graphicData uri="http://schemas.openxmlformats.org/presentationml/2006/ole">
            <mc:AlternateContent xmlns:mc="http://schemas.openxmlformats.org/markup-compatibility/2006">
              <mc:Choice xmlns:v="urn:schemas-microsoft-com:vml" Requires="v">
                <p:oleObj spid="_x0000_s4103" name="Document" showAsIcon="1" r:id="rId4" imgW="914400" imgH="771480" progId="Word.Document.12">
                  <p:embed/>
                </p:oleObj>
              </mc:Choice>
              <mc:Fallback>
                <p:oleObj name="Document" showAsIcon="1" r:id="rId4" imgW="914400" imgH="771480" progId="Word.Document.12">
                  <p:embed/>
                  <p:pic>
                    <p:nvPicPr>
                      <p:cNvPr id="12" name="Content Placeholder 11">
                        <a:extLst>
                          <a:ext uri="{FF2B5EF4-FFF2-40B4-BE49-F238E27FC236}">
                            <a16:creationId xmlns:a16="http://schemas.microsoft.com/office/drawing/2014/main" id="{A21F1C4C-3045-4E18-B301-CC4066A8D1E7}"/>
                          </a:ext>
                        </a:extLst>
                      </p:cNvPr>
                      <p:cNvPicPr/>
                      <p:nvPr/>
                    </p:nvPicPr>
                    <p:blipFill>
                      <a:blip r:embed="rId5"/>
                      <a:stretch>
                        <a:fillRect/>
                      </a:stretch>
                    </p:blipFill>
                    <p:spPr>
                      <a:xfrm>
                        <a:off x="4898393" y="5334070"/>
                        <a:ext cx="914400" cy="77152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3571E3C-270A-4104-9C2F-3320275ECCD9}"/>
              </a:ext>
            </a:extLst>
          </p:cNvPr>
          <p:cNvSpPr txBox="1"/>
          <p:nvPr/>
        </p:nvSpPr>
        <p:spPr>
          <a:xfrm>
            <a:off x="5997853" y="5503054"/>
            <a:ext cx="1813810" cy="369332"/>
          </a:xfrm>
          <a:prstGeom prst="rect">
            <a:avLst/>
          </a:prstGeom>
          <a:noFill/>
        </p:spPr>
        <p:txBody>
          <a:bodyPr wrap="square" rtlCol="0">
            <a:spAutoFit/>
          </a:bodyPr>
          <a:lstStyle/>
          <a:p>
            <a:pPr algn="r"/>
            <a:r>
              <a:rPr lang="he-IL" dirty="0">
                <a:solidFill>
                  <a:schemeClr val="bg1">
                    <a:lumMod val="50000"/>
                  </a:schemeClr>
                </a:solidFill>
              </a:rPr>
              <a:t>מסמך הדרישות:</a:t>
            </a:r>
            <a:endParaRPr lang="en-US" dirty="0">
              <a:solidFill>
                <a:schemeClr val="bg1">
                  <a:lumMod val="50000"/>
                </a:schemeClr>
              </a:solidFill>
            </a:endParaRPr>
          </a:p>
        </p:txBody>
      </p:sp>
    </p:spTree>
    <p:extLst>
      <p:ext uri="{BB962C8B-B14F-4D97-AF65-F5344CB8AC3E}">
        <p14:creationId xmlns:p14="http://schemas.microsoft.com/office/powerpoint/2010/main" val="1236690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rtl="1"/>
            <a:r>
              <a:rPr lang="he-IL" b="1" dirty="0">
                <a:cs typeface="+mn-cs"/>
              </a:rPr>
              <a:t>תרשימי </a:t>
            </a:r>
            <a:r>
              <a:rPr lang="en-US" b="1" dirty="0">
                <a:cs typeface="+mn-cs"/>
              </a:rPr>
              <a:t>UML</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lnSpcReduction="10000"/>
          </a:bodyPr>
          <a:lstStyle/>
          <a:p>
            <a:pPr algn="r" rtl="1"/>
            <a:r>
              <a:rPr lang="he-IL" dirty="0"/>
              <a:t>במסגרת העבודה על האפליקציה שלבי התכנון היו חשובים במיוחד, על מנת לתכנן כראוי את המערכת ואת המשך העבודה עליה.</a:t>
            </a:r>
          </a:p>
          <a:p>
            <a:pPr algn="r" rtl="1"/>
            <a:r>
              <a:rPr lang="he-IL" dirty="0"/>
              <a:t>במסגרת העבודה על המערכת הכנו את הדיאגרמות הבאות:</a:t>
            </a:r>
          </a:p>
          <a:p>
            <a:pPr lvl="1" algn="r" rtl="1"/>
            <a:r>
              <a:rPr lang="en-US" dirty="0"/>
              <a:t>Use-Case Diagram</a:t>
            </a:r>
          </a:p>
          <a:p>
            <a:pPr lvl="1" algn="r" rtl="1"/>
            <a:r>
              <a:rPr lang="en-US" dirty="0"/>
              <a:t>Class Diagram</a:t>
            </a:r>
            <a:r>
              <a:rPr lang="he-IL" dirty="0"/>
              <a:t>					</a:t>
            </a:r>
            <a:r>
              <a:rPr lang="he-IL" dirty="0">
                <a:solidFill>
                  <a:schemeClr val="bg1">
                    <a:lumMod val="50000"/>
                  </a:schemeClr>
                </a:solidFill>
              </a:rPr>
              <a:t>מסמך הדיאגרמות:</a:t>
            </a:r>
            <a:endParaRPr lang="en-US" dirty="0">
              <a:solidFill>
                <a:schemeClr val="bg1">
                  <a:lumMod val="50000"/>
                </a:schemeClr>
              </a:solidFill>
            </a:endParaRPr>
          </a:p>
          <a:p>
            <a:pPr lvl="1" algn="r" rtl="1"/>
            <a:r>
              <a:rPr lang="en-US" dirty="0"/>
              <a:t>Object Diagram</a:t>
            </a:r>
            <a:r>
              <a:rPr lang="he-IL" dirty="0"/>
              <a:t>						</a:t>
            </a:r>
            <a:endParaRPr lang="en-US" dirty="0"/>
          </a:p>
          <a:p>
            <a:pPr lvl="1" algn="r" rtl="1"/>
            <a:r>
              <a:rPr lang="en-US" dirty="0"/>
              <a:t>Activity Diagram</a:t>
            </a:r>
          </a:p>
          <a:p>
            <a:pPr lvl="1" algn="r" rtl="1"/>
            <a:r>
              <a:rPr lang="en-US" dirty="0"/>
              <a:t>Sequence Diagram</a:t>
            </a:r>
          </a:p>
          <a:p>
            <a:pPr lvl="1" algn="r" rtl="1"/>
            <a:r>
              <a:rPr lang="en-US" dirty="0"/>
              <a:t>State Machine Diagram</a:t>
            </a:r>
          </a:p>
          <a:p>
            <a:pPr lvl="1" algn="r" rtl="1"/>
            <a:r>
              <a:rPr lang="en-US" dirty="0"/>
              <a:t>ERD</a:t>
            </a:r>
          </a:p>
          <a:p>
            <a:pPr algn="r" rtl="1"/>
            <a:endParaRPr lang="he-IL" dirty="0"/>
          </a:p>
          <a:p>
            <a:pPr marL="0" indent="0" algn="r">
              <a:buNone/>
            </a:pPr>
            <a:endParaRPr lang="en-US" dirty="0"/>
          </a:p>
        </p:txBody>
      </p:sp>
      <p:graphicFrame>
        <p:nvGraphicFramePr>
          <p:cNvPr id="4" name="Object 3">
            <a:extLst>
              <a:ext uri="{FF2B5EF4-FFF2-40B4-BE49-F238E27FC236}">
                <a16:creationId xmlns:a16="http://schemas.microsoft.com/office/drawing/2014/main" id="{DE3F9A24-7625-48CB-BDC2-4637DBF2C38F}"/>
              </a:ext>
            </a:extLst>
          </p:cNvPr>
          <p:cNvGraphicFramePr>
            <a:graphicFrameLocks noChangeAspect="1"/>
          </p:cNvGraphicFramePr>
          <p:nvPr>
            <p:extLst>
              <p:ext uri="{D42A27DB-BD31-4B8C-83A1-F6EECF244321}">
                <p14:modId xmlns:p14="http://schemas.microsoft.com/office/powerpoint/2010/main" val="1740376415"/>
              </p:ext>
            </p:extLst>
          </p:nvPr>
        </p:nvGraphicFramePr>
        <p:xfrm>
          <a:off x="3210393" y="4179931"/>
          <a:ext cx="914400" cy="771525"/>
        </p:xfrm>
        <a:graphic>
          <a:graphicData uri="http://schemas.openxmlformats.org/presentationml/2006/ole">
            <mc:AlternateContent xmlns:mc="http://schemas.openxmlformats.org/markup-compatibility/2006">
              <mc:Choice xmlns:v="urn:schemas-microsoft-com:vml" Requires="v">
                <p:oleObj spid="_x0000_s3112" name="Acrobat Document" showAsIcon="1" r:id="rId4" imgW="914400" imgH="771480" progId="AcroExch.Document.DC">
                  <p:embed/>
                </p:oleObj>
              </mc:Choice>
              <mc:Fallback>
                <p:oleObj name="Acrobat Document" showAsIcon="1" r:id="rId4" imgW="914400" imgH="771480" progId="AcroExch.Document.DC">
                  <p:embed/>
                  <p:pic>
                    <p:nvPicPr>
                      <p:cNvPr id="0" name=""/>
                      <p:cNvPicPr/>
                      <p:nvPr/>
                    </p:nvPicPr>
                    <p:blipFill>
                      <a:blip r:embed="rId5"/>
                      <a:stretch>
                        <a:fillRect/>
                      </a:stretch>
                    </p:blipFill>
                    <p:spPr>
                      <a:xfrm>
                        <a:off x="3210393" y="417993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5755401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368</TotalTime>
  <Words>1092</Words>
  <Application>Microsoft Office PowerPoint</Application>
  <PresentationFormat>Широкоэкранный</PresentationFormat>
  <Paragraphs>256</Paragraphs>
  <Slides>28</Slides>
  <Notes>0</Notes>
  <HiddenSlides>4</HiddenSlides>
  <MMClips>3</MMClips>
  <ScaleCrop>false</ScaleCrop>
  <HeadingPairs>
    <vt:vector size="8" baseType="variant">
      <vt:variant>
        <vt:lpstr>Использованные шрифты</vt:lpstr>
      </vt:variant>
      <vt:variant>
        <vt:i4>3</vt:i4>
      </vt:variant>
      <vt:variant>
        <vt:lpstr>Тема</vt:lpstr>
      </vt:variant>
      <vt:variant>
        <vt:i4>1</vt:i4>
      </vt:variant>
      <vt:variant>
        <vt:lpstr>Внедренные серверы OLE</vt:lpstr>
      </vt:variant>
      <vt:variant>
        <vt:i4>2</vt:i4>
      </vt:variant>
      <vt:variant>
        <vt:lpstr>Заголовки слайдов</vt:lpstr>
      </vt:variant>
      <vt:variant>
        <vt:i4>28</vt:i4>
      </vt:variant>
    </vt:vector>
  </HeadingPairs>
  <TitlesOfParts>
    <vt:vector size="34" baseType="lpstr">
      <vt:lpstr>Arial</vt:lpstr>
      <vt:lpstr>Calibri</vt:lpstr>
      <vt:lpstr>Gill Sans MT</vt:lpstr>
      <vt:lpstr>Gallery</vt:lpstr>
      <vt:lpstr>Acrobat Document</vt:lpstr>
      <vt:lpstr>Document</vt:lpstr>
      <vt:lpstr>Perfect Match</vt:lpstr>
      <vt:lpstr>PERFECT MATCH</vt:lpstr>
      <vt:lpstr>PERFECT MATCH</vt:lpstr>
      <vt:lpstr>התהליכים באפליקציה</vt:lpstr>
      <vt:lpstr>דרישות מרכזיות של המערכת</vt:lpstr>
      <vt:lpstr>דרישות מרכזיות של המערכת</vt:lpstr>
      <vt:lpstr>דרישות מרכזיות של המערכת</vt:lpstr>
      <vt:lpstr>דרישות מרכזיות של המערכת</vt:lpstr>
      <vt:lpstr>תרשימי UML</vt:lpstr>
      <vt:lpstr>Use Case Diagram</vt:lpstr>
      <vt:lpstr>Class diagram</vt:lpstr>
      <vt:lpstr>object diagram</vt:lpstr>
      <vt:lpstr>Activity diagram</vt:lpstr>
      <vt:lpstr>sequence diagram</vt:lpstr>
      <vt:lpstr>State machine diagram</vt:lpstr>
      <vt:lpstr>erd</vt:lpstr>
      <vt:lpstr>Notifications</vt:lpstr>
      <vt:lpstr>תיאור המערכת בפועל</vt:lpstr>
      <vt:lpstr>Sign up &amp; create profile</vt:lpstr>
      <vt:lpstr>Run Algorithm</vt:lpstr>
      <vt:lpstr>Results &amp; notification</vt:lpstr>
      <vt:lpstr>מבנה ה-DB</vt:lpstr>
      <vt:lpstr>erd</vt:lpstr>
      <vt:lpstr>דוגמאות של נתונים מה-DB</vt:lpstr>
      <vt:lpstr>דוגמאות של נתונים מה-DB</vt:lpstr>
      <vt:lpstr>דוגמאות של נתונים מה-DB</vt:lpstr>
      <vt:lpstr>תכנון מול ביצוע</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Perfect Match</dc:title>
  <dc:creator>שיר בנטבו</dc:creator>
  <cp:lastModifiedBy>Alexey Titov</cp:lastModifiedBy>
  <cp:revision>50</cp:revision>
  <dcterms:created xsi:type="dcterms:W3CDTF">2018-12-30T19:05:39Z</dcterms:created>
  <dcterms:modified xsi:type="dcterms:W3CDTF">2018-12-31T17:42:38Z</dcterms:modified>
</cp:coreProperties>
</file>